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5"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7FA"/>
    <a:srgbClr val="D0E7FA"/>
    <a:srgbClr val="7C5FB2"/>
    <a:srgbClr val="FFF1D6"/>
    <a:srgbClr val="C08A13"/>
    <a:srgbClr val="DDF3EF"/>
    <a:srgbClr val="2E8878"/>
    <a:srgbClr val="DCEAF7"/>
    <a:srgbClr val="4A86C5"/>
    <a:srgbClr val="1F4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3FDAD9-F1A8-4061-BECC-E7BDB3AA8924}" v="70" dt="2026-04-03T16:53:01.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367" autoAdjust="0"/>
    <p:restoredTop sz="94660"/>
  </p:normalViewPr>
  <p:slideViewPr>
    <p:cSldViewPr snapToGrid="0">
      <p:cViewPr varScale="1">
        <p:scale>
          <a:sx n="120" d="100"/>
          <a:sy n="120" d="100"/>
        </p:scale>
        <p:origin x="108" y="10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ke Allison" userId="165576e567225387" providerId="LiveId" clId="{B4D6EBDB-261D-4F33-A5B9-51994AD2DF48}"/>
    <pc:docChg chg="undo custSel addSld delSld modSld modMainMaster">
      <pc:chgData name="Mike Allison" userId="165576e567225387" providerId="LiveId" clId="{B4D6EBDB-261D-4F33-A5B9-51994AD2DF48}" dt="2026-04-06T01:54:13.468" v="690" actId="20577"/>
      <pc:docMkLst>
        <pc:docMk/>
      </pc:docMkLst>
      <pc:sldChg chg="addSp delSp modSp mod">
        <pc:chgData name="Mike Allison" userId="165576e567225387" providerId="LiveId" clId="{B4D6EBDB-261D-4F33-A5B9-51994AD2DF48}" dt="2026-04-06T01:54:13.468" v="690" actId="20577"/>
        <pc:sldMkLst>
          <pc:docMk/>
          <pc:sldMk cId="1784572919" sldId="256"/>
        </pc:sldMkLst>
        <pc:spChg chg="mod">
          <ac:chgData name="Mike Allison" userId="165576e567225387" providerId="LiveId" clId="{B4D6EBDB-261D-4F33-A5B9-51994AD2DF48}" dt="2026-04-06T01:54:13.468" v="690" actId="20577"/>
          <ac:spMkLst>
            <pc:docMk/>
            <pc:sldMk cId="1784572919" sldId="256"/>
            <ac:spMk id="4" creationId="{B1E064D1-8218-33F0-3943-A19A53D8BACA}"/>
          </ac:spMkLst>
        </pc:spChg>
      </pc:sldChg>
      <pc:sldChg chg="addSp modSp mod modNotesTx">
        <pc:chgData name="Mike Allison" userId="165576e567225387" providerId="LiveId" clId="{B4D6EBDB-261D-4F33-A5B9-51994AD2DF48}" dt="2026-04-03T16:26:41.440" v="599"/>
        <pc:sldMkLst>
          <pc:docMk/>
          <pc:sldMk cId="0" sldId="257"/>
        </pc:sldMkLst>
        <pc:spChg chg="mod">
          <ac:chgData name="Mike Allison" userId="165576e567225387" providerId="LiveId" clId="{B4D6EBDB-261D-4F33-A5B9-51994AD2DF48}" dt="2026-04-03T15:19:09.280" v="520" actId="164"/>
          <ac:spMkLst>
            <pc:docMk/>
            <pc:sldMk cId="0" sldId="257"/>
            <ac:spMk id="13" creationId="{00000000-0000-0000-0000-000000000000}"/>
          </ac:spMkLst>
        </pc:spChg>
        <pc:spChg chg="mod">
          <ac:chgData name="Mike Allison" userId="165576e567225387" providerId="LiveId" clId="{B4D6EBDB-261D-4F33-A5B9-51994AD2DF48}" dt="2026-04-03T15:19:09.280" v="520" actId="164"/>
          <ac:spMkLst>
            <pc:docMk/>
            <pc:sldMk cId="0" sldId="257"/>
            <ac:spMk id="14" creationId="{00000000-0000-0000-0000-000000000000}"/>
          </ac:spMkLst>
        </pc:spChg>
        <pc:spChg chg="mod">
          <ac:chgData name="Mike Allison" userId="165576e567225387" providerId="LiveId" clId="{B4D6EBDB-261D-4F33-A5B9-51994AD2DF48}" dt="2026-04-03T15:14:32.542" v="492" actId="164"/>
          <ac:spMkLst>
            <pc:docMk/>
            <pc:sldMk cId="0" sldId="257"/>
            <ac:spMk id="16" creationId="{00000000-0000-0000-0000-000000000000}"/>
          </ac:spMkLst>
        </pc:spChg>
        <pc:spChg chg="mod">
          <ac:chgData name="Mike Allison" userId="165576e567225387" providerId="LiveId" clId="{B4D6EBDB-261D-4F33-A5B9-51994AD2DF48}" dt="2026-04-03T15:14:32.542" v="492" actId="164"/>
          <ac:spMkLst>
            <pc:docMk/>
            <pc:sldMk cId="0" sldId="257"/>
            <ac:spMk id="17" creationId="{00000000-0000-0000-0000-000000000000}"/>
          </ac:spMkLst>
        </pc:spChg>
        <pc:spChg chg="mod">
          <ac:chgData name="Mike Allison" userId="165576e567225387" providerId="LiveId" clId="{B4D6EBDB-261D-4F33-A5B9-51994AD2DF48}" dt="2026-04-03T15:14:47.831" v="493" actId="164"/>
          <ac:spMkLst>
            <pc:docMk/>
            <pc:sldMk cId="0" sldId="257"/>
            <ac:spMk id="19" creationId="{00000000-0000-0000-0000-000000000000}"/>
          </ac:spMkLst>
        </pc:spChg>
        <pc:spChg chg="mod">
          <ac:chgData name="Mike Allison" userId="165576e567225387" providerId="LiveId" clId="{B4D6EBDB-261D-4F33-A5B9-51994AD2DF48}" dt="2026-04-03T15:14:47.831" v="493" actId="164"/>
          <ac:spMkLst>
            <pc:docMk/>
            <pc:sldMk cId="0" sldId="257"/>
            <ac:spMk id="20" creationId="{00000000-0000-0000-0000-000000000000}"/>
          </ac:spMkLst>
        </pc:spChg>
        <pc:spChg chg="mod">
          <ac:chgData name="Mike Allison" userId="165576e567225387" providerId="LiveId" clId="{B4D6EBDB-261D-4F33-A5B9-51994AD2DF48}" dt="2026-04-03T16:23:52.137" v="597" actId="20577"/>
          <ac:spMkLst>
            <pc:docMk/>
            <pc:sldMk cId="0" sldId="257"/>
            <ac:spMk id="34" creationId="{00000000-0000-0000-0000-000000000000}"/>
          </ac:spMkLst>
        </pc:spChg>
        <pc:spChg chg="mod">
          <ac:chgData name="Mike Allison" userId="165576e567225387" providerId="LiveId" clId="{B4D6EBDB-261D-4F33-A5B9-51994AD2DF48}" dt="2026-04-03T16:26:41.440" v="599"/>
          <ac:spMkLst>
            <pc:docMk/>
            <pc:sldMk cId="0" sldId="257"/>
            <ac:spMk id="37" creationId="{00000000-0000-0000-0000-000000000000}"/>
          </ac:spMkLst>
        </pc:spChg>
        <pc:grpChg chg="add mod">
          <ac:chgData name="Mike Allison" userId="165576e567225387" providerId="LiveId" clId="{B4D6EBDB-261D-4F33-A5B9-51994AD2DF48}" dt="2026-04-03T15:14:32.542" v="492" actId="164"/>
          <ac:grpSpMkLst>
            <pc:docMk/>
            <pc:sldMk cId="0" sldId="257"/>
            <ac:grpSpMk id="39" creationId="{58521C3F-EB0E-014B-5DEE-A67AD1D747E0}"/>
          </ac:grpSpMkLst>
        </pc:grpChg>
        <pc:grpChg chg="add mod">
          <ac:chgData name="Mike Allison" userId="165576e567225387" providerId="LiveId" clId="{B4D6EBDB-261D-4F33-A5B9-51994AD2DF48}" dt="2026-04-03T15:14:47.831" v="493" actId="164"/>
          <ac:grpSpMkLst>
            <pc:docMk/>
            <pc:sldMk cId="0" sldId="257"/>
            <ac:grpSpMk id="40" creationId="{DF3469A8-2555-EA64-65C4-1401530804F5}"/>
          </ac:grpSpMkLst>
        </pc:grpChg>
        <pc:grpChg chg="add mod">
          <ac:chgData name="Mike Allison" userId="165576e567225387" providerId="LiveId" clId="{B4D6EBDB-261D-4F33-A5B9-51994AD2DF48}" dt="2026-04-03T15:19:09.280" v="520" actId="164"/>
          <ac:grpSpMkLst>
            <pc:docMk/>
            <pc:sldMk cId="0" sldId="257"/>
            <ac:grpSpMk id="41" creationId="{7A1573CE-8EB2-CE8F-782E-A5C48A9858BE}"/>
          </ac:grpSpMkLst>
        </pc:grpChg>
      </pc:sldChg>
      <pc:sldChg chg="modNotesTx">
        <pc:chgData name="Mike Allison" userId="165576e567225387" providerId="LiveId" clId="{B4D6EBDB-261D-4F33-A5B9-51994AD2DF48}" dt="2026-04-03T15:46:10.667" v="555" actId="6549"/>
        <pc:sldMkLst>
          <pc:docMk/>
          <pc:sldMk cId="0" sldId="258"/>
        </pc:sldMkLst>
      </pc:sldChg>
      <pc:sldChg chg="addSp delSp modSp mod modNotesTx">
        <pc:chgData name="Mike Allison" userId="165576e567225387" providerId="LiveId" clId="{B4D6EBDB-261D-4F33-A5B9-51994AD2DF48}" dt="2026-04-03T16:31:40.856" v="610" actId="14100"/>
        <pc:sldMkLst>
          <pc:docMk/>
          <pc:sldMk cId="0" sldId="259"/>
        </pc:sldMkLst>
        <pc:spChg chg="mod">
          <ac:chgData name="Mike Allison" userId="165576e567225387" providerId="LiveId" clId="{B4D6EBDB-261D-4F33-A5B9-51994AD2DF48}" dt="2026-04-03T16:31:40.856" v="610" actId="14100"/>
          <ac:spMkLst>
            <pc:docMk/>
            <pc:sldMk cId="0" sldId="259"/>
            <ac:spMk id="4" creationId="{00000000-0000-0000-0000-000000000000}"/>
          </ac:spMkLst>
        </pc:spChg>
        <pc:spChg chg="mod">
          <ac:chgData name="Mike Allison" userId="165576e567225387" providerId="LiveId" clId="{B4D6EBDB-261D-4F33-A5B9-51994AD2DF48}" dt="2026-03-30T16:01:56.544" v="52" actId="1038"/>
          <ac:spMkLst>
            <pc:docMk/>
            <pc:sldMk cId="0" sldId="259"/>
            <ac:spMk id="30" creationId="{00000000-0000-0000-0000-000000000000}"/>
          </ac:spMkLst>
        </pc:spChg>
        <pc:spChg chg="mod">
          <ac:chgData name="Mike Allison" userId="165576e567225387" providerId="LiveId" clId="{B4D6EBDB-261D-4F33-A5B9-51994AD2DF48}" dt="2026-04-03T16:30:49.805" v="609" actId="14100"/>
          <ac:spMkLst>
            <pc:docMk/>
            <pc:sldMk cId="0" sldId="259"/>
            <ac:spMk id="31" creationId="{00000000-0000-0000-0000-000000000000}"/>
          </ac:spMkLst>
        </pc:spChg>
        <pc:spChg chg="mod">
          <ac:chgData name="Mike Allison" userId="165576e567225387" providerId="LiveId" clId="{B4D6EBDB-261D-4F33-A5B9-51994AD2DF48}" dt="2026-04-03T16:30:42.885" v="608" actId="14100"/>
          <ac:spMkLst>
            <pc:docMk/>
            <pc:sldMk cId="0" sldId="259"/>
            <ac:spMk id="32" creationId="{00000000-0000-0000-0000-000000000000}"/>
          </ac:spMkLst>
        </pc:spChg>
        <pc:spChg chg="add mod ord">
          <ac:chgData name="Mike Allison" userId="165576e567225387" providerId="LiveId" clId="{B4D6EBDB-261D-4F33-A5B9-51994AD2DF48}" dt="2026-03-30T16:03:36.065" v="56" actId="167"/>
          <ac:spMkLst>
            <pc:docMk/>
            <pc:sldMk cId="0" sldId="259"/>
            <ac:spMk id="46" creationId="{8082564F-1135-B2DA-388C-7C4F8957ADAB}"/>
          </ac:spMkLst>
        </pc:spChg>
      </pc:sldChg>
      <pc:sldChg chg="modSp mod modNotesTx">
        <pc:chgData name="Mike Allison" userId="165576e567225387" providerId="LiveId" clId="{B4D6EBDB-261D-4F33-A5B9-51994AD2DF48}" dt="2026-04-03T15:46:24.983" v="557" actId="6549"/>
        <pc:sldMkLst>
          <pc:docMk/>
          <pc:sldMk cId="0" sldId="260"/>
        </pc:sldMkLst>
        <pc:spChg chg="mod">
          <ac:chgData name="Mike Allison" userId="165576e567225387" providerId="LiveId" clId="{B4D6EBDB-261D-4F33-A5B9-51994AD2DF48}" dt="2026-03-30T16:05:15.315" v="61" actId="20577"/>
          <ac:spMkLst>
            <pc:docMk/>
            <pc:sldMk cId="0" sldId="260"/>
            <ac:spMk id="15" creationId="{00000000-0000-0000-0000-000000000000}"/>
          </ac:spMkLst>
        </pc:spChg>
      </pc:sldChg>
      <pc:sldChg chg="modNotesTx">
        <pc:chgData name="Mike Allison" userId="165576e567225387" providerId="LiveId" clId="{B4D6EBDB-261D-4F33-A5B9-51994AD2DF48}" dt="2026-04-03T15:46:33.411" v="558" actId="6549"/>
        <pc:sldMkLst>
          <pc:docMk/>
          <pc:sldMk cId="0" sldId="261"/>
        </pc:sldMkLst>
      </pc:sldChg>
      <pc:sldChg chg="addSp modSp mod modNotesTx">
        <pc:chgData name="Mike Allison" userId="165576e567225387" providerId="LiveId" clId="{B4D6EBDB-261D-4F33-A5B9-51994AD2DF48}" dt="2026-04-03T16:32:35.137" v="611" actId="1076"/>
        <pc:sldMkLst>
          <pc:docMk/>
          <pc:sldMk cId="0" sldId="262"/>
        </pc:sldMkLst>
        <pc:spChg chg="mod">
          <ac:chgData name="Mike Allison" userId="165576e567225387" providerId="LiveId" clId="{B4D6EBDB-261D-4F33-A5B9-51994AD2DF48}" dt="2026-03-30T16:31:59.622" v="171" actId="1076"/>
          <ac:spMkLst>
            <pc:docMk/>
            <pc:sldMk cId="0" sldId="262"/>
            <ac:spMk id="8" creationId="{00000000-0000-0000-0000-000000000000}"/>
          </ac:spMkLst>
        </pc:spChg>
        <pc:spChg chg="mod">
          <ac:chgData name="Mike Allison" userId="165576e567225387" providerId="LiveId" clId="{B4D6EBDB-261D-4F33-A5B9-51994AD2DF48}" dt="2026-03-30T16:30:57.297" v="169" actId="20577"/>
          <ac:spMkLst>
            <pc:docMk/>
            <pc:sldMk cId="0" sldId="262"/>
            <ac:spMk id="12" creationId="{00000000-0000-0000-0000-000000000000}"/>
          </ac:spMkLst>
        </pc:spChg>
        <pc:spChg chg="mod">
          <ac:chgData name="Mike Allison" userId="165576e567225387" providerId="LiveId" clId="{B4D6EBDB-261D-4F33-A5B9-51994AD2DF48}" dt="2026-03-30T16:32:28.871" v="172" actId="1076"/>
          <ac:spMkLst>
            <pc:docMk/>
            <pc:sldMk cId="0" sldId="262"/>
            <ac:spMk id="20" creationId="{00000000-0000-0000-0000-000000000000}"/>
          </ac:spMkLst>
        </pc:spChg>
        <pc:spChg chg="mod">
          <ac:chgData name="Mike Allison" userId="165576e567225387" providerId="LiveId" clId="{B4D6EBDB-261D-4F33-A5B9-51994AD2DF48}" dt="2026-03-30T16:09:57.630" v="165" actId="1038"/>
          <ac:spMkLst>
            <pc:docMk/>
            <pc:sldMk cId="0" sldId="262"/>
            <ac:spMk id="21" creationId="{00000000-0000-0000-0000-000000000000}"/>
          </ac:spMkLst>
        </pc:spChg>
        <pc:spChg chg="mod">
          <ac:chgData name="Mike Allison" userId="165576e567225387" providerId="LiveId" clId="{B4D6EBDB-261D-4F33-A5B9-51994AD2DF48}" dt="2026-04-03T16:32:35.137" v="611" actId="1076"/>
          <ac:spMkLst>
            <pc:docMk/>
            <pc:sldMk cId="0" sldId="262"/>
            <ac:spMk id="22" creationId="{00000000-0000-0000-0000-000000000000}"/>
          </ac:spMkLst>
        </pc:spChg>
        <pc:spChg chg="mod">
          <ac:chgData name="Mike Allison" userId="165576e567225387" providerId="LiveId" clId="{B4D6EBDB-261D-4F33-A5B9-51994AD2DF48}" dt="2026-04-03T16:32:35.137" v="611" actId="1076"/>
          <ac:spMkLst>
            <pc:docMk/>
            <pc:sldMk cId="0" sldId="262"/>
            <ac:spMk id="23" creationId="{00000000-0000-0000-0000-000000000000}"/>
          </ac:spMkLst>
        </pc:spChg>
        <pc:spChg chg="add mod ord">
          <ac:chgData name="Mike Allison" userId="165576e567225387" providerId="LiveId" clId="{B4D6EBDB-261D-4F33-A5B9-51994AD2DF48}" dt="2026-03-30T16:09:57.630" v="165" actId="1038"/>
          <ac:spMkLst>
            <pc:docMk/>
            <pc:sldMk cId="0" sldId="262"/>
            <ac:spMk id="24" creationId="{4F1FF93C-EA6F-ECF2-B2F0-5F70D5E503C1}"/>
          </ac:spMkLst>
        </pc:spChg>
      </pc:sldChg>
      <pc:sldChg chg="delSp modSp mod modNotesTx">
        <pc:chgData name="Mike Allison" userId="165576e567225387" providerId="LiveId" clId="{B4D6EBDB-261D-4F33-A5B9-51994AD2DF48}" dt="2026-04-03T16:50:21.833" v="625" actId="207"/>
        <pc:sldMkLst>
          <pc:docMk/>
          <pc:sldMk cId="0" sldId="263"/>
        </pc:sldMkLst>
        <pc:spChg chg="mod">
          <ac:chgData name="Mike Allison" userId="165576e567225387" providerId="LiveId" clId="{B4D6EBDB-261D-4F33-A5B9-51994AD2DF48}" dt="2026-04-03T16:45:10.137" v="614" actId="207"/>
          <ac:spMkLst>
            <pc:docMk/>
            <pc:sldMk cId="0" sldId="263"/>
            <ac:spMk id="5" creationId="{00000000-0000-0000-0000-000000000000}"/>
          </ac:spMkLst>
        </pc:spChg>
        <pc:spChg chg="mod">
          <ac:chgData name="Mike Allison" userId="165576e567225387" providerId="LiveId" clId="{B4D6EBDB-261D-4F33-A5B9-51994AD2DF48}" dt="2026-04-03T16:44:36.552" v="613" actId="207"/>
          <ac:spMkLst>
            <pc:docMk/>
            <pc:sldMk cId="0" sldId="263"/>
            <ac:spMk id="6" creationId="{00000000-0000-0000-0000-000000000000}"/>
          </ac:spMkLst>
        </pc:spChg>
        <pc:spChg chg="mod">
          <ac:chgData name="Mike Allison" userId="165576e567225387" providerId="LiveId" clId="{B4D6EBDB-261D-4F33-A5B9-51994AD2DF48}" dt="2026-03-30T16:35:25.533" v="189" actId="12"/>
          <ac:spMkLst>
            <pc:docMk/>
            <pc:sldMk cId="0" sldId="263"/>
            <ac:spMk id="9" creationId="{00000000-0000-0000-0000-000000000000}"/>
          </ac:spMkLst>
        </pc:spChg>
        <pc:spChg chg="mod">
          <ac:chgData name="Mike Allison" userId="165576e567225387" providerId="LiveId" clId="{B4D6EBDB-261D-4F33-A5B9-51994AD2DF48}" dt="2026-03-30T16:33:56.565" v="175" actId="113"/>
          <ac:spMkLst>
            <pc:docMk/>
            <pc:sldMk cId="0" sldId="263"/>
            <ac:spMk id="11" creationId="{00000000-0000-0000-0000-000000000000}"/>
          </ac:spMkLst>
        </pc:spChg>
        <pc:spChg chg="mod">
          <ac:chgData name="Mike Allison" userId="165576e567225387" providerId="LiveId" clId="{B4D6EBDB-261D-4F33-A5B9-51994AD2DF48}" dt="2026-04-03T16:46:46.945" v="617" actId="207"/>
          <ac:spMkLst>
            <pc:docMk/>
            <pc:sldMk cId="0" sldId="263"/>
            <ac:spMk id="16" creationId="{00000000-0000-0000-0000-000000000000}"/>
          </ac:spMkLst>
        </pc:spChg>
        <pc:spChg chg="mod">
          <ac:chgData name="Mike Allison" userId="165576e567225387" providerId="LiveId" clId="{B4D6EBDB-261D-4F33-A5B9-51994AD2DF48}" dt="2026-04-03T16:46:13.005" v="616" actId="207"/>
          <ac:spMkLst>
            <pc:docMk/>
            <pc:sldMk cId="0" sldId="263"/>
            <ac:spMk id="17" creationId="{00000000-0000-0000-0000-000000000000}"/>
          </ac:spMkLst>
        </pc:spChg>
        <pc:spChg chg="mod">
          <ac:chgData name="Mike Allison" userId="165576e567225387" providerId="LiveId" clId="{B4D6EBDB-261D-4F33-A5B9-51994AD2DF48}" dt="2026-04-03T16:48:01.396" v="620" actId="207"/>
          <ac:spMkLst>
            <pc:docMk/>
            <pc:sldMk cId="0" sldId="263"/>
            <ac:spMk id="27" creationId="{00000000-0000-0000-0000-000000000000}"/>
          </ac:spMkLst>
        </pc:spChg>
        <pc:spChg chg="mod">
          <ac:chgData name="Mike Allison" userId="165576e567225387" providerId="LiveId" clId="{B4D6EBDB-261D-4F33-A5B9-51994AD2DF48}" dt="2026-04-03T16:47:39.849" v="619" actId="207"/>
          <ac:spMkLst>
            <pc:docMk/>
            <pc:sldMk cId="0" sldId="263"/>
            <ac:spMk id="28" creationId="{00000000-0000-0000-0000-000000000000}"/>
          </ac:spMkLst>
        </pc:spChg>
        <pc:spChg chg="mod">
          <ac:chgData name="Mike Allison" userId="165576e567225387" providerId="LiveId" clId="{B4D6EBDB-261D-4F33-A5B9-51994AD2DF48}" dt="2026-04-03T16:50:21.833" v="625" actId="207"/>
          <ac:spMkLst>
            <pc:docMk/>
            <pc:sldMk cId="0" sldId="263"/>
            <ac:spMk id="38" creationId="{00000000-0000-0000-0000-000000000000}"/>
          </ac:spMkLst>
        </pc:spChg>
        <pc:spChg chg="mod">
          <ac:chgData name="Mike Allison" userId="165576e567225387" providerId="LiveId" clId="{B4D6EBDB-261D-4F33-A5B9-51994AD2DF48}" dt="2026-04-03T16:48:39.927" v="622" actId="207"/>
          <ac:spMkLst>
            <pc:docMk/>
            <pc:sldMk cId="0" sldId="263"/>
            <ac:spMk id="39" creationId="{00000000-0000-0000-0000-000000000000}"/>
          </ac:spMkLst>
        </pc:spChg>
        <pc:spChg chg="mod">
          <ac:chgData name="Mike Allison" userId="165576e567225387" providerId="LiveId" clId="{B4D6EBDB-261D-4F33-A5B9-51994AD2DF48}" dt="2026-03-30T13:21:03.674" v="3" actId="14100"/>
          <ac:spMkLst>
            <pc:docMk/>
            <pc:sldMk cId="0" sldId="263"/>
            <ac:spMk id="40" creationId="{00000000-0000-0000-0000-000000000000}"/>
          </ac:spMkLst>
        </pc:spChg>
      </pc:sldChg>
      <pc:sldChg chg="modSp mod modNotesTx">
        <pc:chgData name="Mike Allison" userId="165576e567225387" providerId="LiveId" clId="{B4D6EBDB-261D-4F33-A5B9-51994AD2DF48}" dt="2026-04-03T15:46:53.341" v="561" actId="6549"/>
        <pc:sldMkLst>
          <pc:docMk/>
          <pc:sldMk cId="0" sldId="264"/>
        </pc:sldMkLst>
        <pc:spChg chg="mod">
          <ac:chgData name="Mike Allison" userId="165576e567225387" providerId="LiveId" clId="{B4D6EBDB-261D-4F33-A5B9-51994AD2DF48}" dt="2026-03-30T16:36:00.927" v="193" actId="6549"/>
          <ac:spMkLst>
            <pc:docMk/>
            <pc:sldMk cId="0" sldId="264"/>
            <ac:spMk id="7" creationId="{00000000-0000-0000-0000-000000000000}"/>
          </ac:spMkLst>
        </pc:spChg>
        <pc:spChg chg="mod">
          <ac:chgData name="Mike Allison" userId="165576e567225387" providerId="LiveId" clId="{B4D6EBDB-261D-4F33-A5B9-51994AD2DF48}" dt="2026-03-30T16:36:30.023" v="198" actId="14100"/>
          <ac:spMkLst>
            <pc:docMk/>
            <pc:sldMk cId="0" sldId="264"/>
            <ac:spMk id="11" creationId="{00000000-0000-0000-0000-000000000000}"/>
          </ac:spMkLst>
        </pc:spChg>
        <pc:spChg chg="mod">
          <ac:chgData name="Mike Allison" userId="165576e567225387" providerId="LiveId" clId="{B4D6EBDB-261D-4F33-A5B9-51994AD2DF48}" dt="2026-03-30T16:36:55.049" v="199" actId="1076"/>
          <ac:spMkLst>
            <pc:docMk/>
            <pc:sldMk cId="0" sldId="264"/>
            <ac:spMk id="26" creationId="{00000000-0000-0000-0000-000000000000}"/>
          </ac:spMkLst>
        </pc:spChg>
      </pc:sldChg>
      <pc:sldChg chg="modSp mod modNotesTx">
        <pc:chgData name="Mike Allison" userId="165576e567225387" providerId="LiveId" clId="{B4D6EBDB-261D-4F33-A5B9-51994AD2DF48}" dt="2026-04-03T17:07:54.755" v="667" actId="3064"/>
        <pc:sldMkLst>
          <pc:docMk/>
          <pc:sldMk cId="0" sldId="265"/>
        </pc:sldMkLst>
        <pc:spChg chg="mod">
          <ac:chgData name="Mike Allison" userId="165576e567225387" providerId="LiveId" clId="{B4D6EBDB-261D-4F33-A5B9-51994AD2DF48}" dt="2026-03-30T16:40:32.722" v="201"/>
          <ac:spMkLst>
            <pc:docMk/>
            <pc:sldMk cId="0" sldId="265"/>
            <ac:spMk id="22" creationId="{00000000-0000-0000-0000-000000000000}"/>
          </ac:spMkLst>
        </pc:spChg>
        <pc:spChg chg="mod">
          <ac:chgData name="Mike Allison" userId="165576e567225387" providerId="LiveId" clId="{B4D6EBDB-261D-4F33-A5B9-51994AD2DF48}" dt="2026-03-30T16:53:37.805" v="202"/>
          <ac:spMkLst>
            <pc:docMk/>
            <pc:sldMk cId="0" sldId="265"/>
            <ac:spMk id="28" creationId="{00000000-0000-0000-0000-000000000000}"/>
          </ac:spMkLst>
        </pc:spChg>
        <pc:spChg chg="mod">
          <ac:chgData name="Mike Allison" userId="165576e567225387" providerId="LiveId" clId="{B4D6EBDB-261D-4F33-A5B9-51994AD2DF48}" dt="2026-04-03T17:07:54.755" v="667" actId="3064"/>
          <ac:spMkLst>
            <pc:docMk/>
            <pc:sldMk cId="0" sldId="265"/>
            <ac:spMk id="29" creationId="{00000000-0000-0000-0000-000000000000}"/>
          </ac:spMkLst>
        </pc:spChg>
      </pc:sldChg>
      <pc:sldChg chg="modSp mod modNotesTx">
        <pc:chgData name="Mike Allison" userId="165576e567225387" providerId="LiveId" clId="{B4D6EBDB-261D-4F33-A5B9-51994AD2DF48}" dt="2026-04-03T17:08:22.218" v="668" actId="3064"/>
        <pc:sldMkLst>
          <pc:docMk/>
          <pc:sldMk cId="0" sldId="266"/>
        </pc:sldMkLst>
        <pc:spChg chg="mod">
          <ac:chgData name="Mike Allison" userId="165576e567225387" providerId="LiveId" clId="{B4D6EBDB-261D-4F33-A5B9-51994AD2DF48}" dt="2026-04-03T16:53:20.990" v="631"/>
          <ac:spMkLst>
            <pc:docMk/>
            <pc:sldMk cId="0" sldId="266"/>
            <ac:spMk id="28" creationId="{00000000-0000-0000-0000-000000000000}"/>
          </ac:spMkLst>
        </pc:spChg>
        <pc:spChg chg="mod">
          <ac:chgData name="Mike Allison" userId="165576e567225387" providerId="LiveId" clId="{B4D6EBDB-261D-4F33-A5B9-51994AD2DF48}" dt="2026-04-03T17:08:22.218" v="668" actId="3064"/>
          <ac:spMkLst>
            <pc:docMk/>
            <pc:sldMk cId="0" sldId="266"/>
            <ac:spMk id="29" creationId="{00000000-0000-0000-0000-000000000000}"/>
          </ac:spMkLst>
        </pc:spChg>
      </pc:sldChg>
      <pc:sldChg chg="modSp mod modNotesTx">
        <pc:chgData name="Mike Allison" userId="165576e567225387" providerId="LiveId" clId="{B4D6EBDB-261D-4F33-A5B9-51994AD2DF48}" dt="2026-04-03T17:08:44.349" v="669" actId="3064"/>
        <pc:sldMkLst>
          <pc:docMk/>
          <pc:sldMk cId="0" sldId="267"/>
        </pc:sldMkLst>
        <pc:spChg chg="mod">
          <ac:chgData name="Mike Allison" userId="165576e567225387" providerId="LiveId" clId="{B4D6EBDB-261D-4F33-A5B9-51994AD2DF48}" dt="2026-03-30T23:22:04.536" v="210" actId="113"/>
          <ac:spMkLst>
            <pc:docMk/>
            <pc:sldMk cId="0" sldId="267"/>
            <ac:spMk id="4" creationId="{00000000-0000-0000-0000-000000000000}"/>
          </ac:spMkLst>
        </pc:spChg>
        <pc:spChg chg="mod">
          <ac:chgData name="Mike Allison" userId="165576e567225387" providerId="LiveId" clId="{B4D6EBDB-261D-4F33-A5B9-51994AD2DF48}" dt="2026-03-30T23:26:02.260" v="213" actId="122"/>
          <ac:spMkLst>
            <pc:docMk/>
            <pc:sldMk cId="0" sldId="267"/>
            <ac:spMk id="5" creationId="{00000000-0000-0000-0000-000000000000}"/>
          </ac:spMkLst>
        </pc:spChg>
        <pc:spChg chg="mod">
          <ac:chgData name="Mike Allison" userId="165576e567225387" providerId="LiveId" clId="{B4D6EBDB-261D-4F33-A5B9-51994AD2DF48}" dt="2026-03-30T23:26:13.410" v="214" actId="122"/>
          <ac:spMkLst>
            <pc:docMk/>
            <pc:sldMk cId="0" sldId="267"/>
            <ac:spMk id="24" creationId="{00000000-0000-0000-0000-000000000000}"/>
          </ac:spMkLst>
        </pc:spChg>
        <pc:spChg chg="mod">
          <ac:chgData name="Mike Allison" userId="165576e567225387" providerId="LiveId" clId="{B4D6EBDB-261D-4F33-A5B9-51994AD2DF48}" dt="2026-04-03T17:08:44.349" v="669" actId="3064"/>
          <ac:spMkLst>
            <pc:docMk/>
            <pc:sldMk cId="0" sldId="267"/>
            <ac:spMk id="25" creationId="{00000000-0000-0000-0000-000000000000}"/>
          </ac:spMkLst>
        </pc:spChg>
      </pc:sldChg>
      <pc:sldChg chg="modSp mod modNotesTx">
        <pc:chgData name="Mike Allison" userId="165576e567225387" providerId="LiveId" clId="{B4D6EBDB-261D-4F33-A5B9-51994AD2DF48}" dt="2026-04-03T17:09:01.474" v="670" actId="3064"/>
        <pc:sldMkLst>
          <pc:docMk/>
          <pc:sldMk cId="0" sldId="268"/>
        </pc:sldMkLst>
        <pc:spChg chg="mod">
          <ac:chgData name="Mike Allison" userId="165576e567225387" providerId="LiveId" clId="{B4D6EBDB-261D-4F33-A5B9-51994AD2DF48}" dt="2026-03-30T23:21:46.889" v="207" actId="14100"/>
          <ac:spMkLst>
            <pc:docMk/>
            <pc:sldMk cId="0" sldId="268"/>
            <ac:spMk id="4" creationId="{00000000-0000-0000-0000-000000000000}"/>
          </ac:spMkLst>
        </pc:spChg>
        <pc:spChg chg="mod">
          <ac:chgData name="Mike Allison" userId="165576e567225387" providerId="LiveId" clId="{B4D6EBDB-261D-4F33-A5B9-51994AD2DF48}" dt="2026-03-30T23:20:41.809" v="204" actId="14100"/>
          <ac:spMkLst>
            <pc:docMk/>
            <pc:sldMk cId="0" sldId="268"/>
            <ac:spMk id="21" creationId="{00000000-0000-0000-0000-000000000000}"/>
          </ac:spMkLst>
        </pc:spChg>
        <pc:spChg chg="mod">
          <ac:chgData name="Mike Allison" userId="165576e567225387" providerId="LiveId" clId="{B4D6EBDB-261D-4F33-A5B9-51994AD2DF48}" dt="2026-03-30T23:26:58.069" v="215" actId="14100"/>
          <ac:spMkLst>
            <pc:docMk/>
            <pc:sldMk cId="0" sldId="268"/>
            <ac:spMk id="22" creationId="{00000000-0000-0000-0000-000000000000}"/>
          </ac:spMkLst>
        </pc:spChg>
        <pc:spChg chg="mod">
          <ac:chgData name="Mike Allison" userId="165576e567225387" providerId="LiveId" clId="{B4D6EBDB-261D-4F33-A5B9-51994AD2DF48}" dt="2026-04-03T16:56:47.949" v="637" actId="20577"/>
          <ac:spMkLst>
            <pc:docMk/>
            <pc:sldMk cId="0" sldId="268"/>
            <ac:spMk id="23" creationId="{00000000-0000-0000-0000-000000000000}"/>
          </ac:spMkLst>
        </pc:spChg>
        <pc:spChg chg="mod">
          <ac:chgData name="Mike Allison" userId="165576e567225387" providerId="LiveId" clId="{B4D6EBDB-261D-4F33-A5B9-51994AD2DF48}" dt="2026-04-03T17:09:01.474" v="670" actId="3064"/>
          <ac:spMkLst>
            <pc:docMk/>
            <pc:sldMk cId="0" sldId="268"/>
            <ac:spMk id="25" creationId="{00000000-0000-0000-0000-000000000000}"/>
          </ac:spMkLst>
        </pc:spChg>
      </pc:sldChg>
      <pc:sldChg chg="modSp mod modNotesTx">
        <pc:chgData name="Mike Allison" userId="165576e567225387" providerId="LiveId" clId="{B4D6EBDB-261D-4F33-A5B9-51994AD2DF48}" dt="2026-04-03T17:09:14.897" v="671" actId="3064"/>
        <pc:sldMkLst>
          <pc:docMk/>
          <pc:sldMk cId="0" sldId="269"/>
        </pc:sldMkLst>
        <pc:spChg chg="mod">
          <ac:chgData name="Mike Allison" userId="165576e567225387" providerId="LiveId" clId="{B4D6EBDB-261D-4F33-A5B9-51994AD2DF48}" dt="2026-04-03T16:58:19.241" v="644" actId="20577"/>
          <ac:spMkLst>
            <pc:docMk/>
            <pc:sldMk cId="0" sldId="269"/>
            <ac:spMk id="21" creationId="{00000000-0000-0000-0000-000000000000}"/>
          </ac:spMkLst>
        </pc:spChg>
        <pc:spChg chg="mod">
          <ac:chgData name="Mike Allison" userId="165576e567225387" providerId="LiveId" clId="{B4D6EBDB-261D-4F33-A5B9-51994AD2DF48}" dt="2026-04-03T17:09:14.897" v="671" actId="3064"/>
          <ac:spMkLst>
            <pc:docMk/>
            <pc:sldMk cId="0" sldId="269"/>
            <ac:spMk id="25" creationId="{00000000-0000-0000-0000-000000000000}"/>
          </ac:spMkLst>
        </pc:spChg>
      </pc:sldChg>
      <pc:sldChg chg="modSp mod modNotesTx">
        <pc:chgData name="Mike Allison" userId="165576e567225387" providerId="LiveId" clId="{B4D6EBDB-261D-4F33-A5B9-51994AD2DF48}" dt="2026-04-03T17:09:25.765" v="672" actId="3064"/>
        <pc:sldMkLst>
          <pc:docMk/>
          <pc:sldMk cId="0" sldId="270"/>
        </pc:sldMkLst>
        <pc:spChg chg="mod">
          <ac:chgData name="Mike Allison" userId="165576e567225387" providerId="LiveId" clId="{B4D6EBDB-261D-4F33-A5B9-51994AD2DF48}" dt="2026-03-30T23:27:43.790" v="224" actId="1035"/>
          <ac:spMkLst>
            <pc:docMk/>
            <pc:sldMk cId="0" sldId="270"/>
            <ac:spMk id="25" creationId="{00000000-0000-0000-0000-000000000000}"/>
          </ac:spMkLst>
        </pc:spChg>
        <pc:spChg chg="mod">
          <ac:chgData name="Mike Allison" userId="165576e567225387" providerId="LiveId" clId="{B4D6EBDB-261D-4F33-A5B9-51994AD2DF48}" dt="2026-04-03T17:09:25.765" v="672" actId="3064"/>
          <ac:spMkLst>
            <pc:docMk/>
            <pc:sldMk cId="0" sldId="270"/>
            <ac:spMk id="27" creationId="{00000000-0000-0000-0000-000000000000}"/>
          </ac:spMkLst>
        </pc:spChg>
      </pc:sldChg>
      <pc:sldChg chg="addSp modSp new mod">
        <pc:chgData name="Mike Allison" userId="165576e567225387" providerId="LiveId" clId="{B4D6EBDB-261D-4F33-A5B9-51994AD2DF48}" dt="2026-04-02T23:31:27.813" v="233" actId="6549"/>
        <pc:sldMkLst>
          <pc:docMk/>
          <pc:sldMk cId="2087281200" sldId="274"/>
        </pc:sldMkLst>
        <pc:spChg chg="add mod">
          <ac:chgData name="Mike Allison" userId="165576e567225387" providerId="LiveId" clId="{B4D6EBDB-261D-4F33-A5B9-51994AD2DF48}" dt="2026-04-02T23:31:27.813" v="233" actId="6549"/>
          <ac:spMkLst>
            <pc:docMk/>
            <pc:sldMk cId="2087281200" sldId="274"/>
            <ac:spMk id="3" creationId="{A1CF9B25-BEC4-2DDD-6B8E-F5A0235BD86F}"/>
          </ac:spMkLst>
        </pc:spChg>
      </pc:sldChg>
      <pc:sldChg chg="addSp delSp modSp add mod modNotesTx">
        <pc:chgData name="Mike Allison" userId="165576e567225387" providerId="LiveId" clId="{B4D6EBDB-261D-4F33-A5B9-51994AD2DF48}" dt="2026-04-03T17:09:35.157" v="673" actId="3064"/>
        <pc:sldMkLst>
          <pc:docMk/>
          <pc:sldMk cId="4113245659" sldId="275"/>
        </pc:sldMkLst>
        <pc:spChg chg="mod">
          <ac:chgData name="Mike Allison" userId="165576e567225387" providerId="LiveId" clId="{B4D6EBDB-261D-4F33-A5B9-51994AD2DF48}" dt="2026-04-03T03:44:35.463" v="411" actId="1076"/>
          <ac:spMkLst>
            <pc:docMk/>
            <pc:sldMk cId="4113245659" sldId="275"/>
            <ac:spMk id="2" creationId="{9C3D21B4-C390-00DC-A390-5E52C1049F9E}"/>
          </ac:spMkLst>
        </pc:spChg>
        <pc:spChg chg="mod">
          <ac:chgData name="Mike Allison" userId="165576e567225387" providerId="LiveId" clId="{B4D6EBDB-261D-4F33-A5B9-51994AD2DF48}" dt="2026-04-03T03:34:01.038" v="351" actId="14100"/>
          <ac:spMkLst>
            <pc:docMk/>
            <pc:sldMk cId="4113245659" sldId="275"/>
            <ac:spMk id="4" creationId="{1A5778C7-60CD-30C3-A755-369CC07A6AB1}"/>
          </ac:spMkLst>
        </pc:spChg>
        <pc:spChg chg="mod">
          <ac:chgData name="Mike Allison" userId="165576e567225387" providerId="LiveId" clId="{B4D6EBDB-261D-4F33-A5B9-51994AD2DF48}" dt="2026-04-03T03:34:20.608" v="353" actId="14100"/>
          <ac:spMkLst>
            <pc:docMk/>
            <pc:sldMk cId="4113245659" sldId="275"/>
            <ac:spMk id="5" creationId="{DA4E2AAA-82E0-BC7B-59AE-18543A65A491}"/>
          </ac:spMkLst>
        </pc:spChg>
        <pc:spChg chg="mod">
          <ac:chgData name="Mike Allison" userId="165576e567225387" providerId="LiveId" clId="{B4D6EBDB-261D-4F33-A5B9-51994AD2DF48}" dt="2026-04-03T03:41:55.183" v="383" actId="1076"/>
          <ac:spMkLst>
            <pc:docMk/>
            <pc:sldMk cId="4113245659" sldId="275"/>
            <ac:spMk id="9" creationId="{91BD41C9-CEF0-3B4E-7773-83FA240D4579}"/>
          </ac:spMkLst>
        </pc:spChg>
        <pc:spChg chg="mod">
          <ac:chgData name="Mike Allison" userId="165576e567225387" providerId="LiveId" clId="{B4D6EBDB-261D-4F33-A5B9-51994AD2DF48}" dt="2026-04-03T03:44:29.864" v="410" actId="1076"/>
          <ac:spMkLst>
            <pc:docMk/>
            <pc:sldMk cId="4113245659" sldId="275"/>
            <ac:spMk id="10" creationId="{BB884454-DFEB-5E4B-D17F-A6FF2F0F4075}"/>
          </ac:spMkLst>
        </pc:spChg>
        <pc:spChg chg="mod">
          <ac:chgData name="Mike Allison" userId="165576e567225387" providerId="LiveId" clId="{B4D6EBDB-261D-4F33-A5B9-51994AD2DF48}" dt="2026-04-03T03:46:08.241" v="435" actId="14100"/>
          <ac:spMkLst>
            <pc:docMk/>
            <pc:sldMk cId="4113245659" sldId="275"/>
            <ac:spMk id="12" creationId="{634A438D-5E3F-3F42-53E9-5D3BD4AAC12B}"/>
          </ac:spMkLst>
        </pc:spChg>
        <pc:spChg chg="mod">
          <ac:chgData name="Mike Allison" userId="165576e567225387" providerId="LiveId" clId="{B4D6EBDB-261D-4F33-A5B9-51994AD2DF48}" dt="2026-04-03T15:32:01.144" v="543" actId="20577"/>
          <ac:spMkLst>
            <pc:docMk/>
            <pc:sldMk cId="4113245659" sldId="275"/>
            <ac:spMk id="15" creationId="{CB4F690F-880D-520C-23CD-B89B8C1C45FF}"/>
          </ac:spMkLst>
        </pc:spChg>
        <pc:spChg chg="mod">
          <ac:chgData name="Mike Allison" userId="165576e567225387" providerId="LiveId" clId="{B4D6EBDB-261D-4F33-A5B9-51994AD2DF48}" dt="2026-04-03T15:32:26.251" v="550" actId="20577"/>
          <ac:spMkLst>
            <pc:docMk/>
            <pc:sldMk cId="4113245659" sldId="275"/>
            <ac:spMk id="18" creationId="{D34ECD89-AA5C-477D-CB72-C4376950829C}"/>
          </ac:spMkLst>
        </pc:spChg>
        <pc:spChg chg="mod">
          <ac:chgData name="Mike Allison" userId="165576e567225387" providerId="LiveId" clId="{B4D6EBDB-261D-4F33-A5B9-51994AD2DF48}" dt="2026-04-03T15:21:18.483" v="527" actId="1076"/>
          <ac:spMkLst>
            <pc:docMk/>
            <pc:sldMk cId="4113245659" sldId="275"/>
            <ac:spMk id="21" creationId="{3EAEF098-AE91-6ED5-BE3C-827915EDBC6B}"/>
          </ac:spMkLst>
        </pc:spChg>
        <pc:spChg chg="mod">
          <ac:chgData name="Mike Allison" userId="165576e567225387" providerId="LiveId" clId="{B4D6EBDB-261D-4F33-A5B9-51994AD2DF48}" dt="2026-04-03T15:15:11.927" v="495"/>
          <ac:spMkLst>
            <pc:docMk/>
            <pc:sldMk cId="4113245659" sldId="275"/>
            <ac:spMk id="22" creationId="{C1370FD1-81F2-A698-3EEE-64B1CCD6E555}"/>
          </ac:spMkLst>
        </pc:spChg>
        <pc:spChg chg="mod">
          <ac:chgData name="Mike Allison" userId="165576e567225387" providerId="LiveId" clId="{B4D6EBDB-261D-4F33-A5B9-51994AD2DF48}" dt="2026-04-03T15:15:11.927" v="495"/>
          <ac:spMkLst>
            <pc:docMk/>
            <pc:sldMk cId="4113245659" sldId="275"/>
            <ac:spMk id="23" creationId="{C6FAEF65-E6E7-427B-CBE4-0AFEC185A5D5}"/>
          </ac:spMkLst>
        </pc:spChg>
        <pc:spChg chg="mod">
          <ac:chgData name="Mike Allison" userId="165576e567225387" providerId="LiveId" clId="{B4D6EBDB-261D-4F33-A5B9-51994AD2DF48}" dt="2026-04-03T15:16:03.664" v="502"/>
          <ac:spMkLst>
            <pc:docMk/>
            <pc:sldMk cId="4113245659" sldId="275"/>
            <ac:spMk id="25" creationId="{9D8804FD-85A8-0B41-8AE9-A08A14BB1F52}"/>
          </ac:spMkLst>
        </pc:spChg>
        <pc:spChg chg="mod">
          <ac:chgData name="Mike Allison" userId="165576e567225387" providerId="LiveId" clId="{B4D6EBDB-261D-4F33-A5B9-51994AD2DF48}" dt="2026-04-03T15:16:03.664" v="502"/>
          <ac:spMkLst>
            <pc:docMk/>
            <pc:sldMk cId="4113245659" sldId="275"/>
            <ac:spMk id="26" creationId="{332AC0DD-984F-7B46-102B-78C569A6F921}"/>
          </ac:spMkLst>
        </pc:spChg>
        <pc:spChg chg="mod">
          <ac:chgData name="Mike Allison" userId="165576e567225387" providerId="LiveId" clId="{B4D6EBDB-261D-4F33-A5B9-51994AD2DF48}" dt="2026-04-03T15:19:23.833" v="521"/>
          <ac:spMkLst>
            <pc:docMk/>
            <pc:sldMk cId="4113245659" sldId="275"/>
            <ac:spMk id="28" creationId="{8012B5B6-D09C-0C17-5380-18430A4AC0C6}"/>
          </ac:spMkLst>
        </pc:spChg>
        <pc:spChg chg="mod">
          <ac:chgData name="Mike Allison" userId="165576e567225387" providerId="LiveId" clId="{B4D6EBDB-261D-4F33-A5B9-51994AD2DF48}" dt="2026-04-03T15:19:23.833" v="521"/>
          <ac:spMkLst>
            <pc:docMk/>
            <pc:sldMk cId="4113245659" sldId="275"/>
            <ac:spMk id="29" creationId="{C5736325-A12C-F870-8CE3-3F7EDB0F962D}"/>
          </ac:spMkLst>
        </pc:spChg>
        <pc:spChg chg="mod">
          <ac:chgData name="Mike Allison" userId="165576e567225387" providerId="LiveId" clId="{B4D6EBDB-261D-4F33-A5B9-51994AD2DF48}" dt="2026-04-03T15:22:18.550" v="530" actId="1076"/>
          <ac:spMkLst>
            <pc:docMk/>
            <pc:sldMk cId="4113245659" sldId="275"/>
            <ac:spMk id="36" creationId="{D5370605-DFC2-5BC5-1603-29B2B5DDBEAD}"/>
          </ac:spMkLst>
        </pc:spChg>
        <pc:spChg chg="mod">
          <ac:chgData name="Mike Allison" userId="165576e567225387" providerId="LiveId" clId="{B4D6EBDB-261D-4F33-A5B9-51994AD2DF48}" dt="2026-04-03T15:33:09.035" v="552" actId="113"/>
          <ac:spMkLst>
            <pc:docMk/>
            <pc:sldMk cId="4113245659" sldId="275"/>
            <ac:spMk id="37" creationId="{2345227F-7A6D-D54B-D7FA-DEA69C7FB8FC}"/>
          </ac:spMkLst>
        </pc:spChg>
        <pc:spChg chg="mod">
          <ac:chgData name="Mike Allison" userId="165576e567225387" providerId="LiveId" clId="{B4D6EBDB-261D-4F33-A5B9-51994AD2DF48}" dt="2026-04-03T17:09:35.157" v="673" actId="3064"/>
          <ac:spMkLst>
            <pc:docMk/>
            <pc:sldMk cId="4113245659" sldId="275"/>
            <ac:spMk id="38" creationId="{169FC0F9-99E8-3942-3D79-6B6E7DD2D943}"/>
          </ac:spMkLst>
        </pc:spChg>
        <pc:spChg chg="mod">
          <ac:chgData name="Mike Allison" userId="165576e567225387" providerId="LiveId" clId="{B4D6EBDB-261D-4F33-A5B9-51994AD2DF48}" dt="2026-04-03T03:24:14.302" v="307"/>
          <ac:spMkLst>
            <pc:docMk/>
            <pc:sldMk cId="4113245659" sldId="275"/>
            <ac:spMk id="40" creationId="{0CD1C884-4ED3-D6B2-3402-CA9F2731B1C4}"/>
          </ac:spMkLst>
        </pc:spChg>
        <pc:spChg chg="mod">
          <ac:chgData name="Mike Allison" userId="165576e567225387" providerId="LiveId" clId="{B4D6EBDB-261D-4F33-A5B9-51994AD2DF48}" dt="2026-04-03T03:24:14.302" v="307"/>
          <ac:spMkLst>
            <pc:docMk/>
            <pc:sldMk cId="4113245659" sldId="275"/>
            <ac:spMk id="41" creationId="{51671C51-F8DA-862A-CD06-ACFE66DFCD67}"/>
          </ac:spMkLst>
        </pc:spChg>
        <pc:spChg chg="mod">
          <ac:chgData name="Mike Allison" userId="165576e567225387" providerId="LiveId" clId="{B4D6EBDB-261D-4F33-A5B9-51994AD2DF48}" dt="2026-04-03T03:28:13.344" v="319"/>
          <ac:spMkLst>
            <pc:docMk/>
            <pc:sldMk cId="4113245659" sldId="275"/>
            <ac:spMk id="46" creationId="{C1078579-B0E4-0CA6-9978-FFF42FB8EF53}"/>
          </ac:spMkLst>
        </pc:spChg>
        <pc:spChg chg="mod">
          <ac:chgData name="Mike Allison" userId="165576e567225387" providerId="LiveId" clId="{B4D6EBDB-261D-4F33-A5B9-51994AD2DF48}" dt="2026-04-03T03:28:13.344" v="319"/>
          <ac:spMkLst>
            <pc:docMk/>
            <pc:sldMk cId="4113245659" sldId="275"/>
            <ac:spMk id="47" creationId="{C9A3427A-93E2-D3A8-6D53-8F841C695774}"/>
          </ac:spMkLst>
        </pc:spChg>
        <pc:spChg chg="mod">
          <ac:chgData name="Mike Allison" userId="165576e567225387" providerId="LiveId" clId="{B4D6EBDB-261D-4F33-A5B9-51994AD2DF48}" dt="2026-04-03T03:39:11.308" v="376"/>
          <ac:spMkLst>
            <pc:docMk/>
            <pc:sldMk cId="4113245659" sldId="275"/>
            <ac:spMk id="52" creationId="{17267BAF-EBE9-536C-FF35-E75D273B0749}"/>
          </ac:spMkLst>
        </pc:spChg>
        <pc:spChg chg="mod">
          <ac:chgData name="Mike Allison" userId="165576e567225387" providerId="LiveId" clId="{B4D6EBDB-261D-4F33-A5B9-51994AD2DF48}" dt="2026-04-03T03:39:11.308" v="376"/>
          <ac:spMkLst>
            <pc:docMk/>
            <pc:sldMk cId="4113245659" sldId="275"/>
            <ac:spMk id="53" creationId="{61BD7E30-E8D7-565A-DEDB-52E00ED8DE92}"/>
          </ac:spMkLst>
        </pc:spChg>
        <pc:grpChg chg="add mod">
          <ac:chgData name="Mike Allison" userId="165576e567225387" providerId="LiveId" clId="{B4D6EBDB-261D-4F33-A5B9-51994AD2DF48}" dt="2026-04-03T15:20:54.086" v="526" actId="1076"/>
          <ac:grpSpMkLst>
            <pc:docMk/>
            <pc:sldMk cId="4113245659" sldId="275"/>
            <ac:grpSpMk id="11" creationId="{90BD6C53-087A-D34C-B9DC-32C490E34764}"/>
          </ac:grpSpMkLst>
        </pc:grpChg>
        <pc:grpChg chg="add mod">
          <ac:chgData name="Mike Allison" userId="165576e567225387" providerId="LiveId" clId="{B4D6EBDB-261D-4F33-A5B9-51994AD2DF48}" dt="2026-04-03T15:21:18.483" v="527" actId="1076"/>
          <ac:grpSpMkLst>
            <pc:docMk/>
            <pc:sldMk cId="4113245659" sldId="275"/>
            <ac:grpSpMk id="24" creationId="{5969A4B7-CF4D-B652-8B2C-C0C6CDBDA8C6}"/>
          </ac:grpSpMkLst>
        </pc:grpChg>
        <pc:grpChg chg="add mod">
          <ac:chgData name="Mike Allison" userId="165576e567225387" providerId="LiveId" clId="{B4D6EBDB-261D-4F33-A5B9-51994AD2DF48}" dt="2026-04-03T15:19:32.368" v="522" actId="1076"/>
          <ac:grpSpMkLst>
            <pc:docMk/>
            <pc:sldMk cId="4113245659" sldId="275"/>
            <ac:grpSpMk id="27" creationId="{A211C1C8-49B1-12BE-726E-1BB498DA96BD}"/>
          </ac:grpSpMkLst>
        </pc:grpChg>
        <pc:grpChg chg="add mod">
          <ac:chgData name="Mike Allison" userId="165576e567225387" providerId="LiveId" clId="{B4D6EBDB-261D-4F33-A5B9-51994AD2DF48}" dt="2026-04-03T03:41:55.183" v="383" actId="1076"/>
          <ac:grpSpMkLst>
            <pc:docMk/>
            <pc:sldMk cId="4113245659" sldId="275"/>
            <ac:grpSpMk id="39" creationId="{0F373BE5-C871-58A6-9FCC-F291BAFA627E}"/>
          </ac:grpSpMkLst>
        </pc:grpChg>
        <pc:grpChg chg="add mod">
          <ac:chgData name="Mike Allison" userId="165576e567225387" providerId="LiveId" clId="{B4D6EBDB-261D-4F33-A5B9-51994AD2DF48}" dt="2026-04-03T03:41:55.183" v="383" actId="1076"/>
          <ac:grpSpMkLst>
            <pc:docMk/>
            <pc:sldMk cId="4113245659" sldId="275"/>
            <ac:grpSpMk id="45" creationId="{55169B8B-2647-D36B-26F2-CCBF2F64AA86}"/>
          </ac:grpSpMkLst>
        </pc:grpChg>
        <pc:grpChg chg="add mod">
          <ac:chgData name="Mike Allison" userId="165576e567225387" providerId="LiveId" clId="{B4D6EBDB-261D-4F33-A5B9-51994AD2DF48}" dt="2026-04-03T03:41:55.183" v="383" actId="1076"/>
          <ac:grpSpMkLst>
            <pc:docMk/>
            <pc:sldMk cId="4113245659" sldId="275"/>
            <ac:grpSpMk id="51" creationId="{E6237834-9FC5-A8DF-818E-B6692F765498}"/>
          </ac:grpSpMkLst>
        </pc:grpChg>
      </pc:sldChg>
      <pc:sldMasterChg chg="delSldLayout modSldLayout">
        <pc:chgData name="Mike Allison" userId="165576e567225387" providerId="LiveId" clId="{B4D6EBDB-261D-4F33-A5B9-51994AD2DF48}" dt="2026-04-03T17:07:25.742" v="666" actId="1076"/>
        <pc:sldMasterMkLst>
          <pc:docMk/>
          <pc:sldMasterMk cId="3221731552" sldId="2147483648"/>
        </pc:sldMasterMkLst>
        <pc:sldLayoutChg chg="modSp mod">
          <pc:chgData name="Mike Allison" userId="165576e567225387" providerId="LiveId" clId="{B4D6EBDB-261D-4F33-A5B9-51994AD2DF48}" dt="2026-04-03T17:07:25.742" v="666" actId="1076"/>
          <pc:sldLayoutMkLst>
            <pc:docMk/>
            <pc:sldMasterMk cId="3221731552" sldId="2147483648"/>
            <pc:sldLayoutMk cId="1430492833" sldId="2147483660"/>
          </pc:sldLayoutMkLst>
          <pc:spChg chg="mod">
            <ac:chgData name="Mike Allison" userId="165576e567225387" providerId="LiveId" clId="{B4D6EBDB-261D-4F33-A5B9-51994AD2DF48}" dt="2026-04-03T17:00:59.458" v="646" actId="20577"/>
            <ac:spMkLst>
              <pc:docMk/>
              <pc:sldMasterMk cId="3221731552" sldId="2147483648"/>
              <pc:sldLayoutMk cId="1430492833" sldId="2147483660"/>
              <ac:spMk id="3" creationId="{00000000-0000-0000-0000-000000000000}"/>
            </ac:spMkLst>
          </pc:spChg>
          <pc:spChg chg="mod">
            <ac:chgData name="Mike Allison" userId="165576e567225387" providerId="LiveId" clId="{B4D6EBDB-261D-4F33-A5B9-51994AD2DF48}" dt="2026-04-03T17:07:05.212" v="663" actId="1076"/>
            <ac:spMkLst>
              <pc:docMk/>
              <pc:sldMasterMk cId="3221731552" sldId="2147483648"/>
              <pc:sldLayoutMk cId="1430492833" sldId="2147483660"/>
              <ac:spMk id="4" creationId="{00000000-0000-0000-0000-000000000000}"/>
            </ac:spMkLst>
          </pc:spChg>
          <pc:spChg chg="mod">
            <ac:chgData name="Mike Allison" userId="165576e567225387" providerId="LiveId" clId="{B4D6EBDB-261D-4F33-A5B9-51994AD2DF48}" dt="2026-04-03T17:07:25.742" v="666" actId="1076"/>
            <ac:spMkLst>
              <pc:docMk/>
              <pc:sldMasterMk cId="3221731552" sldId="2147483648"/>
              <pc:sldLayoutMk cId="1430492833" sldId="2147483660"/>
              <ac:spMk id="25"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231C8A-BCD9-49D0-A77C-02BC751BB0D0}" type="datetimeFigureOut">
              <a:rPr lang="en-US" smtClean="0"/>
              <a:t>4/5/2026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602E00-62A4-4AED-9EBC-E08598F9A850}" type="slidenum">
              <a:rPr lang="en-US" smtClean="0"/>
              <a:t>‹#›</a:t>
            </a:fld>
            <a:endParaRPr lang="en-US"/>
          </a:p>
        </p:txBody>
      </p:sp>
    </p:spTree>
    <p:extLst>
      <p:ext uri="{BB962C8B-B14F-4D97-AF65-F5344CB8AC3E}">
        <p14:creationId xmlns:p14="http://schemas.microsoft.com/office/powerpoint/2010/main" val="3331129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01AE0-3057-00E3-C362-9AB650E086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5CAB4C-FC84-6F72-7009-B7AD9A9A60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78AF25-EA95-2277-D5B8-5C9059256BAE}"/>
              </a:ext>
            </a:extLst>
          </p:cNvPr>
          <p:cNvSpPr>
            <a:spLocks noGrp="1"/>
          </p:cNvSpPr>
          <p:nvPr>
            <p:ph type="body" idx="1"/>
          </p:nvPr>
        </p:nvSpPr>
        <p:spPr/>
        <p:txBody>
          <a:bodyPr/>
          <a:lstStyle/>
          <a:p>
            <a:r>
              <a:rPr lang="en-US" dirty="0"/>
              <a:t>
</a:t>
            </a:r>
          </a:p>
        </p:txBody>
      </p:sp>
      <p:sp>
        <p:nvSpPr>
          <p:cNvPr id="4" name="Slide Number Placeholder 3">
            <a:extLst>
              <a:ext uri="{FF2B5EF4-FFF2-40B4-BE49-F238E27FC236}">
                <a16:creationId xmlns:a16="http://schemas.microsoft.com/office/drawing/2014/main" id="{91B7C330-805C-AF60-538D-84C49059C40E}"/>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3222975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C6C95-B237-272A-2F60-29F6F78FFE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93AB58D-D0E2-0E90-EDAB-4846500F4E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C5586E2-9D9D-3168-C152-25322C9D2F60}"/>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5" name="Footer Placeholder 4">
            <a:extLst>
              <a:ext uri="{FF2B5EF4-FFF2-40B4-BE49-F238E27FC236}">
                <a16:creationId xmlns:a16="http://schemas.microsoft.com/office/drawing/2014/main" id="{613D155A-D4D9-01E6-36AC-299E9809C9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AD5706-358A-1B3A-CDD7-B81100EAF585}"/>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128061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CBD61-12BB-7B45-908B-232B424E9D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AFE74-F7F5-2345-CBE7-DF7BC707C8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52468A-305F-11E8-A501-FEEA7ACBC553}"/>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5" name="Footer Placeholder 4">
            <a:extLst>
              <a:ext uri="{FF2B5EF4-FFF2-40B4-BE49-F238E27FC236}">
                <a16:creationId xmlns:a16="http://schemas.microsoft.com/office/drawing/2014/main" id="{100177B6-CE86-90C7-87D6-7196574DD2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E01531-0697-9452-8027-43B3DAD36EF0}"/>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759021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B0DF2-DDF5-96F2-43B8-B39B05A762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472EBDD-DC96-323A-8321-0F322295E91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8C12C0-05DB-3320-E854-94AAAC98366B}"/>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5" name="Footer Placeholder 4">
            <a:extLst>
              <a:ext uri="{FF2B5EF4-FFF2-40B4-BE49-F238E27FC236}">
                <a16:creationId xmlns:a16="http://schemas.microsoft.com/office/drawing/2014/main" id="{AE28BF43-D3F4-9E21-A38F-64B5873594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7907A5-2376-313A-C489-DED1349CCD76}"/>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2449005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9D32B-462D-A45B-0157-904C33F6BCD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1B08147-C643-27E9-99B5-B0FEA782BD8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EB1C3AB-F40D-93F0-BB5E-8E45ECFBDC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623DB9D-CE02-4469-BE2B-16D6C49141F4}"/>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6" name="Footer Placeholder 5">
            <a:extLst>
              <a:ext uri="{FF2B5EF4-FFF2-40B4-BE49-F238E27FC236}">
                <a16:creationId xmlns:a16="http://schemas.microsoft.com/office/drawing/2014/main" id="{7C7FE5C7-614F-3047-96F7-38C96A127A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6D0AE4-824E-8815-96ED-DD93132C523B}"/>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247067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6A7F1-BF3A-DFC2-157A-A2ECEF8E0D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CF88831-CFA1-A797-624F-EBB7CE07F4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DB8FCB-D59D-9F45-20AF-1B97868F684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BD32734-DFEF-51BE-E998-1CEE13F556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B551141-111C-60AA-98A4-01E1480AE8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F1900EB-EB10-0C73-2A66-24D8826209D6}"/>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8" name="Footer Placeholder 7">
            <a:extLst>
              <a:ext uri="{FF2B5EF4-FFF2-40B4-BE49-F238E27FC236}">
                <a16:creationId xmlns:a16="http://schemas.microsoft.com/office/drawing/2014/main" id="{B9A84A4F-8952-EC84-CC76-377804C503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BFE9F3-2B39-8ACB-CAC4-A46BFECDA804}"/>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640706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9C068-264E-F25C-D088-30003BFEF35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8BB9A53-7742-0A56-E388-53FEDF5E28A8}"/>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4" name="Footer Placeholder 3">
            <a:extLst>
              <a:ext uri="{FF2B5EF4-FFF2-40B4-BE49-F238E27FC236}">
                <a16:creationId xmlns:a16="http://schemas.microsoft.com/office/drawing/2014/main" id="{3BB1CD58-097C-95DE-AAD6-3A988DBFD05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36C13BF-0B02-826E-0415-A9FAE3F1C94D}"/>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141757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CFC7A6-C825-0AC6-E481-79D61AF93038}"/>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3" name="Footer Placeholder 2">
            <a:extLst>
              <a:ext uri="{FF2B5EF4-FFF2-40B4-BE49-F238E27FC236}">
                <a16:creationId xmlns:a16="http://schemas.microsoft.com/office/drawing/2014/main" id="{76BE3FEF-94EF-7A9C-6765-52462EB729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4B226B-AB19-E4C5-DDBA-B2A42DFE8B4B}"/>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4014119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307FA-B785-E3E0-BB86-67EA79F5C2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D84230B-E3DC-44A8-B112-41FC5E4ABE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A37B957-BC48-E0CA-F16E-43ECC7B4F7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6DB133-5015-E757-2DD5-2FAA0C0A48C7}"/>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6" name="Footer Placeholder 5">
            <a:extLst>
              <a:ext uri="{FF2B5EF4-FFF2-40B4-BE49-F238E27FC236}">
                <a16:creationId xmlns:a16="http://schemas.microsoft.com/office/drawing/2014/main" id="{20BD68E2-F123-9AD7-49ED-ACCA1CE8B9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963F0F-2C79-BA6D-416F-5366C32A4A08}"/>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561231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82978-7FD2-D9CA-9727-41437080F6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7BCA010-7713-C597-FB79-79630C0508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C50FED7-C266-06A5-B799-C5DE692228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0D0FC3-2F4D-5787-8517-299548422301}"/>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6" name="Footer Placeholder 5">
            <a:extLst>
              <a:ext uri="{FF2B5EF4-FFF2-40B4-BE49-F238E27FC236}">
                <a16:creationId xmlns:a16="http://schemas.microsoft.com/office/drawing/2014/main" id="{814BCCE2-2F8E-D30F-C5D5-636B76B1BC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0E7B92-7253-BB90-9615-862A495105B1}"/>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744711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4A877-6465-FDB0-04AB-371980BF23B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46084C-6075-98AB-3206-048A5AD4AA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EDD9A7-8DC3-98B0-0EA7-AB4902CA9B3C}"/>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5" name="Footer Placeholder 4">
            <a:extLst>
              <a:ext uri="{FF2B5EF4-FFF2-40B4-BE49-F238E27FC236}">
                <a16:creationId xmlns:a16="http://schemas.microsoft.com/office/drawing/2014/main" id="{15CF215B-3080-F320-7314-2AAED060D1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10816A-16BA-16C6-7675-5B17B86840AF}"/>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3282657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F64BBC-FE2B-5795-902D-2322B92FD92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5EE179-1D00-3DBC-A199-C0BEEFD13E7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7A0951-FCEE-3BBE-9EF7-60E8126184AE}"/>
              </a:ext>
            </a:extLst>
          </p:cNvPr>
          <p:cNvSpPr>
            <a:spLocks noGrp="1"/>
          </p:cNvSpPr>
          <p:nvPr>
            <p:ph type="dt" sz="half" idx="10"/>
          </p:nvPr>
        </p:nvSpPr>
        <p:spPr/>
        <p:txBody>
          <a:bodyPr/>
          <a:lstStyle/>
          <a:p>
            <a:fld id="{35CE5FE3-A9D4-4517-8482-4F66B82404E1}" type="datetimeFigureOut">
              <a:rPr lang="en-US" smtClean="0"/>
              <a:t>4/5/2026</a:t>
            </a:fld>
            <a:endParaRPr lang="en-US"/>
          </a:p>
        </p:txBody>
      </p:sp>
      <p:sp>
        <p:nvSpPr>
          <p:cNvPr id="5" name="Footer Placeholder 4">
            <a:extLst>
              <a:ext uri="{FF2B5EF4-FFF2-40B4-BE49-F238E27FC236}">
                <a16:creationId xmlns:a16="http://schemas.microsoft.com/office/drawing/2014/main" id="{1E026D84-3C27-E770-5B9D-1A4C679F3E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86EE13-7279-F340-E78F-D0D430791DFD}"/>
              </a:ext>
            </a:extLst>
          </p:cNvPr>
          <p:cNvSpPr>
            <a:spLocks noGrp="1"/>
          </p:cNvSpPr>
          <p:nvPr>
            <p:ph type="sldNum" sz="quarter" idx="12"/>
          </p:nvPr>
        </p:nvSpPr>
        <p:spPr/>
        <p:txBody>
          <a:bodyPr/>
          <a:lstStyle/>
          <a:p>
            <a:fld id="{FB8E748E-EE5B-46BB-B772-A1569DC6A21B}" type="slidenum">
              <a:rPr lang="en-US" smtClean="0"/>
              <a:t>‹#›</a:t>
            </a:fld>
            <a:endParaRPr lang="en-US"/>
          </a:p>
        </p:txBody>
      </p:sp>
    </p:spTree>
    <p:extLst>
      <p:ext uri="{BB962C8B-B14F-4D97-AF65-F5344CB8AC3E}">
        <p14:creationId xmlns:p14="http://schemas.microsoft.com/office/powerpoint/2010/main" val="19625934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MASTER">
    <p:bg>
      <p:bgPr>
        <a:solidFill>
          <a:srgbClr val="F7FAFC"/>
        </a:solidFill>
        <a:effectLst/>
      </p:bgPr>
    </p:bg>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0D2B45"/>
          </a:solidFill>
          <a:ln w="12700">
            <a:solidFill>
              <a:srgbClr val="0D2B45"/>
            </a:solidFill>
            <a:prstDash val="solid"/>
          </a:ln>
        </p:spPr>
        <p:txBody>
          <a:bodyPr/>
          <a:lstStyle/>
          <a:p>
            <a:endParaRPr lang="en-US"/>
          </a:p>
        </p:txBody>
      </p:sp>
      <p:sp>
        <p:nvSpPr>
          <p:cNvPr id="3" name="Text 1"/>
          <p:cNvSpPr/>
          <p:nvPr userDrawn="1"/>
        </p:nvSpPr>
        <p:spPr>
          <a:xfrm>
            <a:off x="457200" y="6428232"/>
            <a:ext cx="3474720" cy="201168"/>
          </a:xfrm>
          <a:prstGeom prst="rect">
            <a:avLst/>
          </a:prstGeom>
          <a:noFill/>
          <a:ln/>
        </p:spPr>
        <p:txBody>
          <a:bodyPr wrap="square" lIns="0" tIns="0" rIns="0" bIns="0" rtlCol="0" anchor="ctr"/>
          <a:lstStyle/>
          <a:p>
            <a:pPr marL="0" indent="0">
              <a:buNone/>
            </a:pPr>
            <a:r>
              <a:rPr lang="en-US" sz="1100" dirty="0">
                <a:solidFill>
                  <a:srgbClr val="4B5D6B"/>
                </a:solidFill>
                <a:latin typeface="Aptos" pitchFamily="34" charset="0"/>
                <a:ea typeface="Aptos" pitchFamily="34" charset="-122"/>
                <a:cs typeface="Aptos" pitchFamily="34" charset="-120"/>
              </a:rPr>
              <a:t>DigitalOIT LDEO™ Self-Assessment</a:t>
            </a:r>
            <a:endParaRPr lang="en-US" sz="1100" dirty="0"/>
          </a:p>
        </p:txBody>
      </p:sp>
      <p:sp>
        <p:nvSpPr>
          <p:cNvPr id="4" name="Text 2"/>
          <p:cNvSpPr/>
          <p:nvPr/>
        </p:nvSpPr>
        <p:spPr>
          <a:xfrm>
            <a:off x="9647087" y="6428232"/>
            <a:ext cx="1463039" cy="201168"/>
          </a:xfrm>
          <a:prstGeom prst="rect">
            <a:avLst/>
          </a:prstGeom>
          <a:noFill/>
          <a:ln/>
        </p:spPr>
        <p:txBody>
          <a:bodyPr wrap="square" lIns="0" tIns="0" rIns="0" bIns="0" rtlCol="0" anchor="ctr"/>
          <a:lstStyle/>
          <a:p>
            <a:pPr marL="0" indent="0" algn="r">
              <a:buNone/>
            </a:pPr>
            <a:r>
              <a:rPr lang="en-US" sz="1100" dirty="0">
                <a:solidFill>
                  <a:srgbClr val="4B5D6B"/>
                </a:solidFill>
                <a:latin typeface="Aptos" pitchFamily="34" charset="0"/>
                <a:ea typeface="Aptos" pitchFamily="34" charset="-122"/>
                <a:cs typeface="Aptos" pitchFamily="34" charset="-120"/>
              </a:rPr>
              <a:t>DigitalOIT.com</a:t>
            </a:r>
            <a:endParaRPr lang="en-US" sz="1100" dirty="0"/>
          </a:p>
        </p:txBody>
      </p:sp>
      <p:sp>
        <p:nvSpPr>
          <p:cNvPr id="25" name="Slide Number Placeholder 0"/>
          <p:cNvSpPr>
            <a:spLocks noGrp="1"/>
          </p:cNvSpPr>
          <p:nvPr>
            <p:ph type="sldNum" sz="quarter" idx="4294967295"/>
          </p:nvPr>
        </p:nvSpPr>
        <p:spPr>
          <a:xfrm>
            <a:off x="11297479" y="6428232"/>
            <a:ext cx="437321"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a:t>
            </a:fld>
            <a:endParaRPr lang="en-US" dirty="0"/>
          </a:p>
        </p:txBody>
      </p:sp>
    </p:spTree>
    <p:extLst>
      <p:ext uri="{BB962C8B-B14F-4D97-AF65-F5344CB8AC3E}">
        <p14:creationId xmlns:p14="http://schemas.microsoft.com/office/powerpoint/2010/main" val="1430492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4EF9A9-0323-76BE-3DCA-090A350C94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C69306B-31B9-7DE2-C6F7-F9DE29E1BA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A7FCE6-F9F6-5D1F-AB84-43BA378F83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5CE5FE3-A9D4-4517-8482-4F66B82404E1}" type="datetimeFigureOut">
              <a:rPr lang="en-US" smtClean="0"/>
              <a:t>4/5/2026</a:t>
            </a:fld>
            <a:endParaRPr lang="en-US"/>
          </a:p>
        </p:txBody>
      </p:sp>
      <p:sp>
        <p:nvSpPr>
          <p:cNvPr id="5" name="Footer Placeholder 4">
            <a:extLst>
              <a:ext uri="{FF2B5EF4-FFF2-40B4-BE49-F238E27FC236}">
                <a16:creationId xmlns:a16="http://schemas.microsoft.com/office/drawing/2014/main" id="{84D85E79-2542-380D-B719-FDDDB04664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8EDFEA3-98AB-79B1-20CB-D9FA9CEB23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B8E748E-EE5B-46BB-B772-A1569DC6A21B}" type="slidenum">
              <a:rPr lang="en-US" smtClean="0"/>
              <a:t>‹#›</a:t>
            </a:fld>
            <a:endParaRPr lang="en-US"/>
          </a:p>
        </p:txBody>
      </p:sp>
    </p:spTree>
    <p:extLst>
      <p:ext uri="{BB962C8B-B14F-4D97-AF65-F5344CB8AC3E}">
        <p14:creationId xmlns:p14="http://schemas.microsoft.com/office/powerpoint/2010/main" val="32217315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E064D1-8218-33F0-3943-A19A53D8BACA}"/>
              </a:ext>
            </a:extLst>
          </p:cNvPr>
          <p:cNvSpPr>
            <a:spLocks noGrp="1"/>
          </p:cNvSpPr>
          <p:nvPr>
            <p:ph type="ctrTitle"/>
          </p:nvPr>
        </p:nvSpPr>
        <p:spPr/>
        <p:txBody>
          <a:bodyPr>
            <a:normAutofit fontScale="90000"/>
          </a:bodyPr>
          <a:lstStyle/>
          <a:p>
            <a:r>
              <a:rPr lang="en-US" dirty="0"/>
              <a:t>DigitalOIT LDEO™ </a:t>
            </a:r>
            <a:br>
              <a:rPr lang="en-US" dirty="0"/>
            </a:br>
            <a:r>
              <a:rPr lang="en-US" dirty="0"/>
              <a:t>Snapshot</a:t>
            </a:r>
            <a:br>
              <a:rPr lang="en-US" dirty="0"/>
            </a:br>
            <a:r>
              <a:rPr lang="en-US" dirty="0"/>
              <a:t>Quick </a:t>
            </a:r>
            <a:r>
              <a:rPr lang="en-US"/>
              <a:t>Start Guide</a:t>
            </a:r>
            <a:endParaRPr lang="en-US" dirty="0"/>
          </a:p>
        </p:txBody>
      </p:sp>
      <p:pic>
        <p:nvPicPr>
          <p:cNvPr id="7" name="Picture 6">
            <a:extLst>
              <a:ext uri="{FF2B5EF4-FFF2-40B4-BE49-F238E27FC236}">
                <a16:creationId xmlns:a16="http://schemas.microsoft.com/office/drawing/2014/main" id="{23E5D42C-6464-BBED-037D-D697EFEBC107}"/>
              </a:ext>
            </a:extLst>
          </p:cNvPr>
          <p:cNvPicPr>
            <a:picLocks noChangeAspect="1"/>
          </p:cNvPicPr>
          <p:nvPr/>
        </p:nvPicPr>
        <p:blipFill>
          <a:blip r:embed="rId2"/>
          <a:stretch>
            <a:fillRect/>
          </a:stretch>
        </p:blipFill>
        <p:spPr>
          <a:xfrm>
            <a:off x="3554772" y="4103585"/>
            <a:ext cx="5082455" cy="1286562"/>
          </a:xfrm>
          <a:prstGeom prst="rect">
            <a:avLst/>
          </a:prstGeom>
        </p:spPr>
      </p:pic>
    </p:spTree>
    <p:extLst>
      <p:ext uri="{BB962C8B-B14F-4D97-AF65-F5344CB8AC3E}">
        <p14:creationId xmlns:p14="http://schemas.microsoft.com/office/powerpoint/2010/main" val="1784572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146304"/>
            <a:ext cx="4114800" cy="6281928"/>
          </a:xfrm>
          <a:prstGeom prst="rect">
            <a:avLst/>
          </a:prstGeom>
          <a:solidFill>
            <a:srgbClr val="0D2B45"/>
          </a:solidFill>
          <a:ln w="12700">
            <a:solidFill>
              <a:srgbClr val="0D2B45"/>
            </a:solidFill>
            <a:prstDash val="solid"/>
          </a:ln>
        </p:spPr>
        <p:txBody>
          <a:bodyPr/>
          <a:lstStyle/>
          <a:p>
            <a:endParaRPr lang="en-US"/>
          </a:p>
        </p:txBody>
      </p:sp>
      <p:sp>
        <p:nvSpPr>
          <p:cNvPr id="3" name="Text 1"/>
          <p:cNvSpPr/>
          <p:nvPr/>
        </p:nvSpPr>
        <p:spPr>
          <a:xfrm>
            <a:off x="548640" y="685800"/>
            <a:ext cx="1828800" cy="256032"/>
          </a:xfrm>
          <a:prstGeom prst="rect">
            <a:avLst/>
          </a:prstGeom>
          <a:noFill/>
          <a:ln/>
        </p:spPr>
        <p:txBody>
          <a:bodyPr wrap="square" lIns="0" tIns="0" rIns="0" bIns="0" rtlCol="0" anchor="ctr"/>
          <a:lstStyle/>
          <a:p>
            <a:pPr marL="0" indent="0">
              <a:buNone/>
            </a:pPr>
            <a:r>
              <a:rPr lang="en-US" sz="1600" b="1" dirty="0">
                <a:solidFill>
                  <a:srgbClr val="9FD6D3"/>
                </a:solidFill>
              </a:rPr>
              <a:t>USER GUIDE</a:t>
            </a:r>
            <a:endParaRPr lang="en-US" sz="1600" dirty="0"/>
          </a:p>
        </p:txBody>
      </p:sp>
      <p:sp>
        <p:nvSpPr>
          <p:cNvPr id="4" name="Text 2"/>
          <p:cNvSpPr/>
          <p:nvPr/>
        </p:nvSpPr>
        <p:spPr>
          <a:xfrm>
            <a:off x="548640" y="1078992"/>
            <a:ext cx="2971800" cy="1417320"/>
          </a:xfrm>
          <a:prstGeom prst="rect">
            <a:avLst/>
          </a:prstGeom>
          <a:noFill/>
          <a:ln/>
        </p:spPr>
        <p:txBody>
          <a:bodyPr wrap="square" lIns="0" tIns="0" rIns="0" bIns="0" rtlCol="0" anchor="ctr"/>
          <a:lstStyle/>
          <a:p>
            <a:pPr marL="0" indent="0">
              <a:buNone/>
            </a:pPr>
            <a:r>
              <a:rPr lang="en-US" sz="2150" b="1" dirty="0">
                <a:solidFill>
                  <a:srgbClr val="FFFFFF"/>
                </a:solidFill>
              </a:rPr>
              <a:t>How to complete the free assessment</a:t>
            </a:r>
            <a:endParaRPr lang="en-US" sz="2150" dirty="0"/>
          </a:p>
          <a:p>
            <a:pPr marL="0" indent="0">
              <a:buNone/>
            </a:pPr>
            <a:r>
              <a:rPr lang="en-US" sz="2150" b="1" dirty="0">
                <a:solidFill>
                  <a:srgbClr val="FFFFFF"/>
                </a:solidFill>
              </a:rPr>
              <a:t>and read the report</a:t>
            </a:r>
            <a:endParaRPr lang="en-US" sz="2150" dirty="0"/>
          </a:p>
        </p:txBody>
      </p:sp>
      <p:sp>
        <p:nvSpPr>
          <p:cNvPr id="5" name="Text 3"/>
          <p:cNvSpPr/>
          <p:nvPr/>
        </p:nvSpPr>
        <p:spPr>
          <a:xfrm>
            <a:off x="548640" y="2697480"/>
            <a:ext cx="2880360" cy="1097280"/>
          </a:xfrm>
          <a:prstGeom prst="rect">
            <a:avLst/>
          </a:prstGeom>
          <a:noFill/>
          <a:ln/>
        </p:spPr>
        <p:txBody>
          <a:bodyPr wrap="square" lIns="0" tIns="0" rIns="0" bIns="0" rtlCol="0" anchor="ctr"/>
          <a:lstStyle/>
          <a:p>
            <a:pPr marL="0" indent="0">
              <a:buNone/>
            </a:pPr>
            <a:r>
              <a:rPr lang="en-US" sz="1600" dirty="0">
                <a:solidFill>
                  <a:srgbClr val="D7E5F0"/>
                </a:solidFill>
              </a:rPr>
              <a:t>A practical overview of the 3 dropdowns, the 16 sliders, the 4 pillars, and the report sections users will see after they submit the assessment.</a:t>
            </a:r>
            <a:endParaRPr lang="en-US" sz="1600" dirty="0"/>
          </a:p>
        </p:txBody>
      </p:sp>
      <p:sp>
        <p:nvSpPr>
          <p:cNvPr id="6" name="Shape 4"/>
          <p:cNvSpPr/>
          <p:nvPr/>
        </p:nvSpPr>
        <p:spPr>
          <a:xfrm>
            <a:off x="548640" y="4160520"/>
            <a:ext cx="132588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7" name="Text 5"/>
          <p:cNvSpPr/>
          <p:nvPr/>
        </p:nvSpPr>
        <p:spPr>
          <a:xfrm>
            <a:off x="548640" y="4187952"/>
            <a:ext cx="1325880" cy="256032"/>
          </a:xfrm>
          <a:prstGeom prst="rect">
            <a:avLst/>
          </a:prstGeom>
          <a:noFill/>
          <a:ln/>
        </p:spPr>
        <p:txBody>
          <a:bodyPr wrap="square" lIns="0" tIns="0" rIns="0" bIns="0" rtlCol="0" anchor="ctr"/>
          <a:lstStyle/>
          <a:p>
            <a:pPr marL="0" indent="0" algn="ctr">
              <a:buNone/>
            </a:pPr>
            <a:r>
              <a:rPr lang="en-US" sz="1300" b="1" dirty="0">
                <a:solidFill>
                  <a:srgbClr val="FFFFFF"/>
                </a:solidFill>
              </a:rPr>
              <a:t>Free assessment</a:t>
            </a:r>
            <a:endParaRPr lang="en-US" sz="1300" dirty="0"/>
          </a:p>
        </p:txBody>
      </p:sp>
      <p:sp>
        <p:nvSpPr>
          <p:cNvPr id="8" name="Shape 6"/>
          <p:cNvSpPr/>
          <p:nvPr/>
        </p:nvSpPr>
        <p:spPr>
          <a:xfrm>
            <a:off x="2011680" y="4160520"/>
            <a:ext cx="14173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9" name="Text 7"/>
          <p:cNvSpPr/>
          <p:nvPr/>
        </p:nvSpPr>
        <p:spPr>
          <a:xfrm>
            <a:off x="2011680" y="4187952"/>
            <a:ext cx="1417320" cy="256032"/>
          </a:xfrm>
          <a:prstGeom prst="rect">
            <a:avLst/>
          </a:prstGeom>
          <a:noFill/>
          <a:ln/>
        </p:spPr>
        <p:txBody>
          <a:bodyPr wrap="square" lIns="0" tIns="0" rIns="0" bIns="0" rtlCol="0" anchor="ctr"/>
          <a:lstStyle/>
          <a:p>
            <a:pPr marL="0" indent="0" algn="ctr">
              <a:buNone/>
            </a:pPr>
            <a:r>
              <a:rPr lang="en-US" sz="1300" b="1" dirty="0">
                <a:solidFill>
                  <a:srgbClr val="FFFFFF"/>
                </a:solidFill>
              </a:rPr>
              <a:t>Report output</a:t>
            </a:r>
            <a:endParaRPr lang="en-US" sz="1300" dirty="0"/>
          </a:p>
        </p:txBody>
      </p:sp>
      <p:sp>
        <p:nvSpPr>
          <p:cNvPr id="10" name="Text 8"/>
          <p:cNvSpPr/>
          <p:nvPr/>
        </p:nvSpPr>
        <p:spPr>
          <a:xfrm>
            <a:off x="548640" y="4754880"/>
            <a:ext cx="2926080" cy="438912"/>
          </a:xfrm>
          <a:prstGeom prst="rect">
            <a:avLst/>
          </a:prstGeom>
          <a:noFill/>
          <a:ln/>
        </p:spPr>
        <p:txBody>
          <a:bodyPr wrap="square" lIns="0" tIns="0" rIns="0" bIns="0" rtlCol="0" anchor="ctr"/>
          <a:lstStyle/>
          <a:p>
            <a:pPr marL="0" indent="0">
              <a:buNone/>
            </a:pPr>
            <a:r>
              <a:rPr lang="en-US" sz="1800" b="1" dirty="0">
                <a:solidFill>
                  <a:srgbClr val="FFFFFF"/>
                </a:solidFill>
              </a:rPr>
              <a:t>Take the free assessment. Get the report.</a:t>
            </a:r>
            <a:endParaRPr lang="en-US" sz="1800" dirty="0"/>
          </a:p>
        </p:txBody>
      </p:sp>
      <p:sp>
        <p:nvSpPr>
          <p:cNvPr id="11" name="Text 9"/>
          <p:cNvSpPr/>
          <p:nvPr/>
        </p:nvSpPr>
        <p:spPr>
          <a:xfrm>
            <a:off x="548640" y="5504688"/>
            <a:ext cx="2011680" cy="201168"/>
          </a:xfrm>
          <a:prstGeom prst="rect">
            <a:avLst/>
          </a:prstGeom>
          <a:noFill/>
          <a:ln/>
        </p:spPr>
        <p:txBody>
          <a:bodyPr wrap="square" lIns="0" tIns="0" rIns="0" bIns="0" rtlCol="0" anchor="ctr"/>
          <a:lstStyle/>
          <a:p>
            <a:pPr marL="0" indent="0">
              <a:buNone/>
            </a:pPr>
            <a:r>
              <a:rPr lang="en-US" sz="1520" dirty="0">
                <a:solidFill>
                  <a:srgbClr val="D7E5F0"/>
                </a:solidFill>
              </a:rPr>
              <a:t>The goal is clarity.</a:t>
            </a:r>
            <a:endParaRPr lang="en-US" sz="1520" dirty="0"/>
          </a:p>
        </p:txBody>
      </p:sp>
      <p:sp>
        <p:nvSpPr>
          <p:cNvPr id="12" name="Text 10"/>
          <p:cNvSpPr/>
          <p:nvPr/>
        </p:nvSpPr>
        <p:spPr>
          <a:xfrm>
            <a:off x="4571999" y="868680"/>
            <a:ext cx="3076353" cy="310896"/>
          </a:xfrm>
          <a:prstGeom prst="rect">
            <a:avLst/>
          </a:prstGeom>
          <a:noFill/>
          <a:ln/>
        </p:spPr>
        <p:txBody>
          <a:bodyPr wrap="square" lIns="0" tIns="0" rIns="0" bIns="0" rtlCol="0" anchor="ctr"/>
          <a:lstStyle/>
          <a:p>
            <a:pPr marL="0" indent="0">
              <a:buNone/>
            </a:pPr>
            <a:r>
              <a:rPr lang="en-US" sz="2200" b="1" dirty="0">
                <a:solidFill>
                  <a:srgbClr val="0D2B45"/>
                </a:solidFill>
              </a:rPr>
              <a:t>What this deck explains</a:t>
            </a:r>
            <a:endParaRPr lang="en-US" sz="2200" dirty="0"/>
          </a:p>
        </p:txBody>
      </p:sp>
      <p:grpSp>
        <p:nvGrpSpPr>
          <p:cNvPr id="41" name="Group 40">
            <a:extLst>
              <a:ext uri="{FF2B5EF4-FFF2-40B4-BE49-F238E27FC236}">
                <a16:creationId xmlns:a16="http://schemas.microsoft.com/office/drawing/2014/main" id="{7A1573CE-8EB2-CE8F-782E-A5C48A9858BE}"/>
              </a:ext>
            </a:extLst>
          </p:cNvPr>
          <p:cNvGrpSpPr/>
          <p:nvPr/>
        </p:nvGrpSpPr>
        <p:grpSpPr>
          <a:xfrm>
            <a:off x="4590288" y="1417320"/>
            <a:ext cx="347472" cy="347472"/>
            <a:chOff x="4590288" y="1417320"/>
            <a:chExt cx="347472" cy="347472"/>
          </a:xfrm>
        </p:grpSpPr>
        <p:sp>
          <p:nvSpPr>
            <p:cNvPr id="13" name="Shape 11"/>
            <p:cNvSpPr/>
            <p:nvPr/>
          </p:nvSpPr>
          <p:spPr>
            <a:xfrm>
              <a:off x="4590288" y="1417320"/>
              <a:ext cx="347472" cy="347472"/>
            </a:xfrm>
            <a:prstGeom prst="roundRect">
              <a:avLst>
                <a:gd name="adj" fmla="val 50000"/>
              </a:avLst>
            </a:prstGeom>
            <a:solidFill>
              <a:srgbClr val="4A86C5"/>
            </a:solidFill>
            <a:ln w="12700">
              <a:solidFill>
                <a:srgbClr val="4A86C5"/>
              </a:solidFill>
              <a:prstDash val="solid"/>
            </a:ln>
          </p:spPr>
          <p:txBody>
            <a:bodyPr/>
            <a:lstStyle/>
            <a:p>
              <a:endParaRPr lang="en-US"/>
            </a:p>
          </p:txBody>
        </p:sp>
        <p:sp>
          <p:nvSpPr>
            <p:cNvPr id="14" name="Text 12"/>
            <p:cNvSpPr/>
            <p:nvPr/>
          </p:nvSpPr>
          <p:spPr>
            <a:xfrm>
              <a:off x="4590288" y="147218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grpSp>
      <p:sp>
        <p:nvSpPr>
          <p:cNvPr id="15" name="Text 13"/>
          <p:cNvSpPr/>
          <p:nvPr/>
        </p:nvSpPr>
        <p:spPr>
          <a:xfrm>
            <a:off x="5074920" y="1399032"/>
            <a:ext cx="2880360" cy="310896"/>
          </a:xfrm>
          <a:prstGeom prst="rect">
            <a:avLst/>
          </a:prstGeom>
          <a:noFill/>
          <a:ln/>
        </p:spPr>
        <p:txBody>
          <a:bodyPr wrap="square" lIns="0" tIns="0" rIns="0" bIns="0" rtlCol="0" anchor="ctr"/>
          <a:lstStyle/>
          <a:p>
            <a:pPr marL="0" indent="0">
              <a:buNone/>
            </a:pPr>
            <a:r>
              <a:rPr lang="en-US" sz="1800" dirty="0">
                <a:solidFill>
                  <a:srgbClr val="12212F"/>
                </a:solidFill>
              </a:rPr>
              <a:t>What the user sets with the 3 dropdowns</a:t>
            </a:r>
            <a:endParaRPr lang="en-US" sz="1800" dirty="0"/>
          </a:p>
        </p:txBody>
      </p:sp>
      <p:grpSp>
        <p:nvGrpSpPr>
          <p:cNvPr id="39" name="Group 38">
            <a:extLst>
              <a:ext uri="{FF2B5EF4-FFF2-40B4-BE49-F238E27FC236}">
                <a16:creationId xmlns:a16="http://schemas.microsoft.com/office/drawing/2014/main" id="{58521C3F-EB0E-014B-5DEE-A67AD1D747E0}"/>
              </a:ext>
            </a:extLst>
          </p:cNvPr>
          <p:cNvGrpSpPr/>
          <p:nvPr/>
        </p:nvGrpSpPr>
        <p:grpSpPr>
          <a:xfrm>
            <a:off x="4590288" y="2148840"/>
            <a:ext cx="347472" cy="347472"/>
            <a:chOff x="4590288" y="2148840"/>
            <a:chExt cx="347472" cy="347472"/>
          </a:xfrm>
        </p:grpSpPr>
        <p:sp>
          <p:nvSpPr>
            <p:cNvPr id="16" name="Shape 14"/>
            <p:cNvSpPr/>
            <p:nvPr/>
          </p:nvSpPr>
          <p:spPr>
            <a:xfrm>
              <a:off x="4590288" y="2148840"/>
              <a:ext cx="347472" cy="347472"/>
            </a:xfrm>
            <a:prstGeom prst="roundRect">
              <a:avLst>
                <a:gd name="adj" fmla="val 50000"/>
              </a:avLst>
            </a:prstGeom>
            <a:solidFill>
              <a:srgbClr val="2E8B78"/>
            </a:solidFill>
            <a:ln w="12700">
              <a:solidFill>
                <a:srgbClr val="2E8B78"/>
              </a:solidFill>
              <a:prstDash val="solid"/>
            </a:ln>
          </p:spPr>
          <p:txBody>
            <a:bodyPr/>
            <a:lstStyle/>
            <a:p>
              <a:endParaRPr lang="en-US"/>
            </a:p>
          </p:txBody>
        </p:sp>
        <p:sp>
          <p:nvSpPr>
            <p:cNvPr id="17" name="Text 15"/>
            <p:cNvSpPr/>
            <p:nvPr/>
          </p:nvSpPr>
          <p:spPr>
            <a:xfrm>
              <a:off x="4590288" y="220370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grpSp>
      <p:sp>
        <p:nvSpPr>
          <p:cNvPr id="18" name="Text 16"/>
          <p:cNvSpPr/>
          <p:nvPr/>
        </p:nvSpPr>
        <p:spPr>
          <a:xfrm>
            <a:off x="5074920" y="2130552"/>
            <a:ext cx="2880360" cy="310896"/>
          </a:xfrm>
          <a:prstGeom prst="rect">
            <a:avLst/>
          </a:prstGeom>
          <a:noFill/>
          <a:ln/>
        </p:spPr>
        <p:txBody>
          <a:bodyPr wrap="square" lIns="0" tIns="0" rIns="0" bIns="0" rtlCol="0" anchor="ctr"/>
          <a:lstStyle/>
          <a:p>
            <a:pPr marL="0" indent="0">
              <a:buNone/>
            </a:pPr>
            <a:r>
              <a:rPr lang="en-US" sz="1800" dirty="0">
                <a:solidFill>
                  <a:srgbClr val="12212F"/>
                </a:solidFill>
              </a:rPr>
              <a:t>How the 16 sliders score current operating conditions</a:t>
            </a:r>
            <a:endParaRPr lang="en-US" sz="1800" dirty="0"/>
          </a:p>
        </p:txBody>
      </p:sp>
      <p:grpSp>
        <p:nvGrpSpPr>
          <p:cNvPr id="40" name="Group 39">
            <a:extLst>
              <a:ext uri="{FF2B5EF4-FFF2-40B4-BE49-F238E27FC236}">
                <a16:creationId xmlns:a16="http://schemas.microsoft.com/office/drawing/2014/main" id="{DF3469A8-2555-EA64-65C4-1401530804F5}"/>
              </a:ext>
            </a:extLst>
          </p:cNvPr>
          <p:cNvGrpSpPr/>
          <p:nvPr/>
        </p:nvGrpSpPr>
        <p:grpSpPr>
          <a:xfrm>
            <a:off x="4590288" y="2880360"/>
            <a:ext cx="347472" cy="347472"/>
            <a:chOff x="4590288" y="2880360"/>
            <a:chExt cx="347472" cy="347472"/>
          </a:xfrm>
        </p:grpSpPr>
        <p:sp>
          <p:nvSpPr>
            <p:cNvPr id="19" name="Shape 17"/>
            <p:cNvSpPr/>
            <p:nvPr/>
          </p:nvSpPr>
          <p:spPr>
            <a:xfrm>
              <a:off x="4590288" y="2880360"/>
              <a:ext cx="347472" cy="347472"/>
            </a:xfrm>
            <a:prstGeom prst="roundRect">
              <a:avLst>
                <a:gd name="adj" fmla="val 50000"/>
              </a:avLst>
            </a:prstGeom>
            <a:solidFill>
              <a:srgbClr val="C08A13"/>
            </a:solidFill>
            <a:ln w="12700">
              <a:solidFill>
                <a:srgbClr val="C08A13"/>
              </a:solidFill>
              <a:prstDash val="solid"/>
            </a:ln>
          </p:spPr>
          <p:txBody>
            <a:bodyPr/>
            <a:lstStyle/>
            <a:p>
              <a:endParaRPr lang="en-US"/>
            </a:p>
          </p:txBody>
        </p:sp>
        <p:sp>
          <p:nvSpPr>
            <p:cNvPr id="20" name="Text 18"/>
            <p:cNvSpPr/>
            <p:nvPr/>
          </p:nvSpPr>
          <p:spPr>
            <a:xfrm>
              <a:off x="4590288" y="293522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grpSp>
      <p:sp>
        <p:nvSpPr>
          <p:cNvPr id="21" name="Text 19"/>
          <p:cNvSpPr/>
          <p:nvPr/>
        </p:nvSpPr>
        <p:spPr>
          <a:xfrm>
            <a:off x="5074920" y="2862072"/>
            <a:ext cx="2880360" cy="310896"/>
          </a:xfrm>
          <a:prstGeom prst="rect">
            <a:avLst/>
          </a:prstGeom>
          <a:noFill/>
          <a:ln/>
        </p:spPr>
        <p:txBody>
          <a:bodyPr wrap="square" lIns="0" tIns="0" rIns="0" bIns="0" rtlCol="0" anchor="ctr"/>
          <a:lstStyle/>
          <a:p>
            <a:pPr marL="0" indent="0">
              <a:buNone/>
            </a:pPr>
            <a:r>
              <a:rPr lang="en-US" sz="1800" dirty="0">
                <a:solidFill>
                  <a:srgbClr val="12212F"/>
                </a:solidFill>
              </a:rPr>
              <a:t>How the 4 pillars organize the categories</a:t>
            </a:r>
            <a:endParaRPr lang="en-US" sz="1800" dirty="0"/>
          </a:p>
        </p:txBody>
      </p:sp>
      <p:sp>
        <p:nvSpPr>
          <p:cNvPr id="22" name="Shape 20"/>
          <p:cNvSpPr/>
          <p:nvPr/>
        </p:nvSpPr>
        <p:spPr>
          <a:xfrm>
            <a:off x="4590288" y="3611880"/>
            <a:ext cx="347472" cy="347472"/>
          </a:xfrm>
          <a:prstGeom prst="roundRect">
            <a:avLst>
              <a:gd name="adj" fmla="val 50000"/>
            </a:avLst>
          </a:prstGeom>
          <a:solidFill>
            <a:srgbClr val="7C5FB2"/>
          </a:solidFill>
          <a:ln w="12700">
            <a:solidFill>
              <a:srgbClr val="7C5FB2"/>
            </a:solidFill>
            <a:prstDash val="solid"/>
          </a:ln>
        </p:spPr>
        <p:txBody>
          <a:bodyPr/>
          <a:lstStyle/>
          <a:p>
            <a:endParaRPr lang="en-US"/>
          </a:p>
        </p:txBody>
      </p:sp>
      <p:sp>
        <p:nvSpPr>
          <p:cNvPr id="23" name="Text 21"/>
          <p:cNvSpPr/>
          <p:nvPr/>
        </p:nvSpPr>
        <p:spPr>
          <a:xfrm>
            <a:off x="4590288" y="366674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4</a:t>
            </a:r>
            <a:endParaRPr lang="en-US" sz="1300" dirty="0"/>
          </a:p>
        </p:txBody>
      </p:sp>
      <p:sp>
        <p:nvSpPr>
          <p:cNvPr id="24" name="Text 22"/>
          <p:cNvSpPr/>
          <p:nvPr/>
        </p:nvSpPr>
        <p:spPr>
          <a:xfrm>
            <a:off x="5074920" y="3593592"/>
            <a:ext cx="2880360" cy="310896"/>
          </a:xfrm>
          <a:prstGeom prst="rect">
            <a:avLst/>
          </a:prstGeom>
          <a:noFill/>
          <a:ln/>
        </p:spPr>
        <p:txBody>
          <a:bodyPr wrap="square" lIns="0" tIns="0" rIns="0" bIns="0" rtlCol="0" anchor="ctr"/>
          <a:lstStyle/>
          <a:p>
            <a:pPr marL="0" indent="0">
              <a:buNone/>
            </a:pPr>
            <a:r>
              <a:rPr lang="en-US" sz="1800" dirty="0">
                <a:solidFill>
                  <a:srgbClr val="12212F"/>
                </a:solidFill>
              </a:rPr>
              <a:t>What appears in the report and how to interpret it</a:t>
            </a:r>
            <a:endParaRPr lang="en-US" sz="1800" dirty="0"/>
          </a:p>
        </p:txBody>
      </p:sp>
      <p:sp>
        <p:nvSpPr>
          <p:cNvPr id="25" name="Shape 23"/>
          <p:cNvSpPr/>
          <p:nvPr/>
        </p:nvSpPr>
        <p:spPr>
          <a:xfrm>
            <a:off x="8778240" y="1051560"/>
            <a:ext cx="1417320" cy="1143000"/>
          </a:xfrm>
          <a:prstGeom prst="roundRect">
            <a:avLst>
              <a:gd name="adj" fmla="val 6400"/>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26" name="Text 24"/>
          <p:cNvSpPr/>
          <p:nvPr/>
        </p:nvSpPr>
        <p:spPr>
          <a:xfrm>
            <a:off x="8942832" y="1197864"/>
            <a:ext cx="1088136" cy="256032"/>
          </a:xfrm>
          <a:prstGeom prst="rect">
            <a:avLst/>
          </a:prstGeom>
          <a:noFill/>
          <a:ln/>
        </p:spPr>
        <p:txBody>
          <a:bodyPr wrap="square" lIns="0" tIns="0" rIns="0" bIns="0" rtlCol="0" anchor="ctr"/>
          <a:lstStyle/>
          <a:p>
            <a:pPr marL="0" indent="0">
              <a:buNone/>
            </a:pPr>
            <a:r>
              <a:rPr lang="en-US" sz="1800" b="1" dirty="0">
                <a:solidFill>
                  <a:srgbClr val="0D2B45"/>
                </a:solidFill>
              </a:rPr>
              <a:t>3 inputs</a:t>
            </a:r>
            <a:endParaRPr lang="en-US" sz="1800" dirty="0"/>
          </a:p>
        </p:txBody>
      </p:sp>
      <p:sp>
        <p:nvSpPr>
          <p:cNvPr id="27" name="Text 25"/>
          <p:cNvSpPr/>
          <p:nvPr/>
        </p:nvSpPr>
        <p:spPr>
          <a:xfrm>
            <a:off x="8942832" y="1490472"/>
            <a:ext cx="1088136" cy="576072"/>
          </a:xfrm>
          <a:prstGeom prst="rect">
            <a:avLst/>
          </a:prstGeom>
          <a:noFill/>
          <a:ln/>
        </p:spPr>
        <p:txBody>
          <a:bodyPr wrap="square" lIns="254" tIns="254" rIns="254" bIns="254" rtlCol="0" anchor="t"/>
          <a:lstStyle/>
          <a:p>
            <a:pPr marL="0" indent="0">
              <a:buNone/>
            </a:pPr>
            <a:endParaRPr lang="en-US" sz="1550" dirty="0"/>
          </a:p>
        </p:txBody>
      </p:sp>
      <p:sp>
        <p:nvSpPr>
          <p:cNvPr id="28" name="Shape 26"/>
          <p:cNvSpPr/>
          <p:nvPr/>
        </p:nvSpPr>
        <p:spPr>
          <a:xfrm>
            <a:off x="10222992" y="1444752"/>
            <a:ext cx="109728" cy="384048"/>
          </a:xfrm>
          <a:prstGeom prst="chevron">
            <a:avLst/>
          </a:prstGeom>
          <a:solidFill>
            <a:srgbClr val="177E89"/>
          </a:solidFill>
          <a:ln w="12700">
            <a:solidFill>
              <a:srgbClr val="177E89"/>
            </a:solidFill>
            <a:prstDash val="solid"/>
          </a:ln>
        </p:spPr>
        <p:txBody>
          <a:bodyPr/>
          <a:lstStyle/>
          <a:p>
            <a:endParaRPr lang="en-US"/>
          </a:p>
        </p:txBody>
      </p:sp>
      <p:sp>
        <p:nvSpPr>
          <p:cNvPr id="29" name="Shape 27"/>
          <p:cNvSpPr/>
          <p:nvPr/>
        </p:nvSpPr>
        <p:spPr>
          <a:xfrm>
            <a:off x="10378440" y="1051560"/>
            <a:ext cx="1143000" cy="1143000"/>
          </a:xfrm>
          <a:prstGeom prst="roundRect">
            <a:avLst>
              <a:gd name="adj" fmla="val 6400"/>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30" name="Text 28"/>
          <p:cNvSpPr/>
          <p:nvPr/>
        </p:nvSpPr>
        <p:spPr>
          <a:xfrm>
            <a:off x="10543032" y="1197864"/>
            <a:ext cx="813816" cy="256032"/>
          </a:xfrm>
          <a:prstGeom prst="rect">
            <a:avLst/>
          </a:prstGeom>
          <a:noFill/>
          <a:ln/>
        </p:spPr>
        <p:txBody>
          <a:bodyPr wrap="square" lIns="0" tIns="0" rIns="0" bIns="0" rtlCol="0" anchor="ctr"/>
          <a:lstStyle/>
          <a:p>
            <a:pPr marL="0" indent="0">
              <a:buNone/>
            </a:pPr>
            <a:r>
              <a:rPr lang="en-US" sz="1800" b="1" dirty="0">
                <a:solidFill>
                  <a:srgbClr val="0D2B45"/>
                </a:solidFill>
              </a:rPr>
              <a:t>16 scores</a:t>
            </a:r>
            <a:endParaRPr lang="en-US" sz="1800" dirty="0"/>
          </a:p>
        </p:txBody>
      </p:sp>
      <p:sp>
        <p:nvSpPr>
          <p:cNvPr id="31" name="Text 29"/>
          <p:cNvSpPr/>
          <p:nvPr/>
        </p:nvSpPr>
        <p:spPr>
          <a:xfrm>
            <a:off x="10543032" y="1490472"/>
            <a:ext cx="813816" cy="576072"/>
          </a:xfrm>
          <a:prstGeom prst="rect">
            <a:avLst/>
          </a:prstGeom>
          <a:noFill/>
          <a:ln/>
        </p:spPr>
        <p:txBody>
          <a:bodyPr wrap="square" lIns="254" tIns="254" rIns="254" bIns="254" rtlCol="0" anchor="t"/>
          <a:lstStyle/>
          <a:p>
            <a:pPr marL="0" indent="0">
              <a:buNone/>
            </a:pPr>
            <a:endParaRPr lang="en-US" sz="1550" dirty="0"/>
          </a:p>
        </p:txBody>
      </p:sp>
      <p:sp>
        <p:nvSpPr>
          <p:cNvPr id="32" name="Text 30"/>
          <p:cNvSpPr/>
          <p:nvPr/>
        </p:nvSpPr>
        <p:spPr>
          <a:xfrm>
            <a:off x="10168128" y="2267712"/>
            <a:ext cx="164592" cy="182880"/>
          </a:xfrm>
          <a:prstGeom prst="rect">
            <a:avLst/>
          </a:prstGeom>
          <a:noFill/>
          <a:ln/>
        </p:spPr>
        <p:txBody>
          <a:bodyPr wrap="square" lIns="0" tIns="0" rIns="0" bIns="0" rtlCol="0" anchor="ctr"/>
          <a:lstStyle/>
          <a:p>
            <a:pPr marL="0" indent="0">
              <a:buNone/>
            </a:pPr>
            <a:r>
              <a:rPr lang="en-US" sz="2200" b="1" dirty="0">
                <a:solidFill>
                  <a:srgbClr val="D9A441"/>
                </a:solidFill>
              </a:rPr>
              <a:t>+</a:t>
            </a:r>
            <a:endParaRPr lang="en-US" sz="2200" dirty="0"/>
          </a:p>
        </p:txBody>
      </p:sp>
      <p:sp>
        <p:nvSpPr>
          <p:cNvPr id="33" name="Shape 31"/>
          <p:cNvSpPr/>
          <p:nvPr/>
        </p:nvSpPr>
        <p:spPr>
          <a:xfrm>
            <a:off x="8778394" y="2683956"/>
            <a:ext cx="3108960" cy="1554480"/>
          </a:xfrm>
          <a:prstGeom prst="roundRect">
            <a:avLst>
              <a:gd name="adj" fmla="val 4706"/>
            </a:avLst>
          </a:prstGeom>
          <a:solidFill>
            <a:srgbClr val="FFF6E6"/>
          </a:solidFill>
          <a:ln w="12700">
            <a:solidFill>
              <a:srgbClr val="E9D4A5"/>
            </a:solidFill>
            <a:prstDash val="solid"/>
          </a:ln>
          <a:effectLst>
            <a:outerShdw blurRad="19050" dist="6350" dir="2700000" algn="bl" rotWithShape="0">
              <a:srgbClr val="000000">
                <a:alpha val="12000"/>
              </a:srgbClr>
            </a:outerShdw>
          </a:effectLst>
        </p:spPr>
        <p:txBody>
          <a:bodyPr/>
          <a:lstStyle/>
          <a:p>
            <a:endParaRPr lang="en-US"/>
          </a:p>
        </p:txBody>
      </p:sp>
      <p:sp>
        <p:nvSpPr>
          <p:cNvPr id="34" name="Text 32"/>
          <p:cNvSpPr/>
          <p:nvPr/>
        </p:nvSpPr>
        <p:spPr>
          <a:xfrm>
            <a:off x="8942986" y="2830260"/>
            <a:ext cx="2779776" cy="256032"/>
          </a:xfrm>
          <a:prstGeom prst="rect">
            <a:avLst/>
          </a:prstGeom>
          <a:noFill/>
          <a:ln/>
        </p:spPr>
        <p:txBody>
          <a:bodyPr wrap="square" lIns="0" tIns="0" rIns="0" bIns="0" rtlCol="0" anchor="ctr"/>
          <a:lstStyle/>
          <a:p>
            <a:pPr marL="0" indent="0">
              <a:buNone/>
            </a:pPr>
            <a:r>
              <a:rPr lang="en-US" b="1" dirty="0">
                <a:solidFill>
                  <a:srgbClr val="0D2B45"/>
                </a:solidFill>
              </a:rPr>
              <a:t>R</a:t>
            </a:r>
            <a:r>
              <a:rPr lang="en-US" sz="1800" b="1" dirty="0">
                <a:solidFill>
                  <a:srgbClr val="0D2B45"/>
                </a:solidFill>
              </a:rPr>
              <a:t>eadiness Report</a:t>
            </a:r>
            <a:endParaRPr lang="en-US" sz="1800" dirty="0"/>
          </a:p>
        </p:txBody>
      </p:sp>
      <p:sp>
        <p:nvSpPr>
          <p:cNvPr id="35" name="Text 33"/>
          <p:cNvSpPr/>
          <p:nvPr/>
        </p:nvSpPr>
        <p:spPr>
          <a:xfrm>
            <a:off x="8942986" y="3122868"/>
            <a:ext cx="2779776" cy="987552"/>
          </a:xfrm>
          <a:prstGeom prst="rect">
            <a:avLst/>
          </a:prstGeom>
          <a:noFill/>
          <a:ln/>
        </p:spPr>
        <p:txBody>
          <a:bodyPr wrap="square" lIns="254" tIns="254" rIns="254" bIns="254" rtlCol="0" anchor="t"/>
          <a:lstStyle/>
          <a:p>
            <a:pPr marL="0" indent="0">
              <a:buNone/>
            </a:pPr>
            <a:r>
              <a:rPr lang="en-US" sz="1550" dirty="0">
                <a:solidFill>
                  <a:srgbClr val="12212F"/>
                </a:solidFill>
              </a:rPr>
              <a:t>Primary readiness signal</a:t>
            </a:r>
            <a:endParaRPr lang="en-US" sz="1550" dirty="0"/>
          </a:p>
          <a:p>
            <a:pPr marL="0" indent="0">
              <a:buNone/>
            </a:pPr>
            <a:r>
              <a:rPr lang="en-US" sz="1550" dirty="0">
                <a:solidFill>
                  <a:srgbClr val="12212F"/>
                </a:solidFill>
              </a:rPr>
              <a:t>Phase pattern and heatmap</a:t>
            </a:r>
            <a:endParaRPr lang="en-US" sz="1550" dirty="0"/>
          </a:p>
          <a:p>
            <a:pPr marL="0" indent="0">
              <a:buNone/>
            </a:pPr>
            <a:r>
              <a:rPr lang="en-US" sz="1550" dirty="0">
                <a:solidFill>
                  <a:srgbClr val="12212F"/>
                </a:solidFill>
              </a:rPr>
              <a:t>Executive summary</a:t>
            </a:r>
            <a:endParaRPr lang="en-US" sz="1550" dirty="0"/>
          </a:p>
        </p:txBody>
      </p:sp>
      <p:sp>
        <p:nvSpPr>
          <p:cNvPr id="36" name="Text 34"/>
          <p:cNvSpPr/>
          <p:nvPr/>
        </p:nvSpPr>
        <p:spPr>
          <a:xfrm>
            <a:off x="4572000" y="5120640"/>
            <a:ext cx="4572000" cy="320040"/>
          </a:xfrm>
          <a:prstGeom prst="rect">
            <a:avLst/>
          </a:prstGeom>
          <a:noFill/>
          <a:ln/>
        </p:spPr>
        <p:txBody>
          <a:bodyPr wrap="square" lIns="0" tIns="0" rIns="0" bIns="0" rtlCol="0" anchor="ctr"/>
          <a:lstStyle/>
          <a:p>
            <a:pPr marL="0" indent="0">
              <a:buNone/>
            </a:pPr>
            <a:r>
              <a:rPr lang="en-US" sz="2000" b="1" dirty="0">
                <a:solidFill>
                  <a:srgbClr val="0D2B45"/>
                </a:solidFill>
              </a:rPr>
              <a:t>DigitalOIT LDEO™ Snapshot</a:t>
            </a:r>
            <a:endParaRPr lang="en-US" sz="2000" dirty="0"/>
          </a:p>
        </p:txBody>
      </p:sp>
      <p:sp>
        <p:nvSpPr>
          <p:cNvPr id="37" name="Text 35"/>
          <p:cNvSpPr/>
          <p:nvPr/>
        </p:nvSpPr>
        <p:spPr>
          <a:xfrm>
            <a:off x="4539392" y="5463739"/>
            <a:ext cx="6217920" cy="274320"/>
          </a:xfrm>
          <a:prstGeom prst="rect">
            <a:avLst/>
          </a:prstGeom>
          <a:noFill/>
          <a:ln/>
        </p:spPr>
        <p:txBody>
          <a:bodyPr wrap="square" lIns="0" tIns="0" rIns="0" bIns="0" rtlCol="0" anchor="ctr"/>
          <a:lstStyle/>
          <a:p>
            <a:r>
              <a:rPr lang="en-US" sz="1600" dirty="0"/>
              <a:t>Understand the inputs. Use the report with confidence.</a:t>
            </a:r>
          </a:p>
        </p:txBody>
      </p:sp>
      <p:sp>
        <p:nvSpPr>
          <p:cNvPr id="38"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What this tool is for:</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A quick leadership read on whether execution conditions look strong, fragile, or exposed.</a:t>
            </a:r>
            <a:endParaRPr lang="en-US" sz="1650" b="1" dirty="0"/>
          </a:p>
        </p:txBody>
      </p:sp>
      <p:sp>
        <p:nvSpPr>
          <p:cNvPr id="5" name="Shape 3"/>
          <p:cNvSpPr/>
          <p:nvPr/>
        </p:nvSpPr>
        <p:spPr>
          <a:xfrm>
            <a:off x="731520" y="1645920"/>
            <a:ext cx="3429000" cy="2011680"/>
          </a:xfrm>
          <a:prstGeom prst="roundRect">
            <a:avLst>
              <a:gd name="adj" fmla="val 3636"/>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6" name="Text 4"/>
          <p:cNvSpPr/>
          <p:nvPr/>
        </p:nvSpPr>
        <p:spPr>
          <a:xfrm>
            <a:off x="896112" y="1792224"/>
            <a:ext cx="3099816" cy="256032"/>
          </a:xfrm>
          <a:prstGeom prst="rect">
            <a:avLst/>
          </a:prstGeom>
          <a:noFill/>
          <a:ln/>
        </p:spPr>
        <p:txBody>
          <a:bodyPr wrap="square" lIns="0" tIns="0" rIns="0" bIns="0" rtlCol="0" anchor="ctr"/>
          <a:lstStyle/>
          <a:p>
            <a:pPr marL="0" indent="0">
              <a:buNone/>
            </a:pPr>
            <a:r>
              <a:rPr lang="en-US" sz="1800" b="1" dirty="0">
                <a:solidFill>
                  <a:srgbClr val="0D2B45"/>
                </a:solidFill>
              </a:rPr>
              <a:t>For leaders running or preparing for major initiatives</a:t>
            </a:r>
            <a:endParaRPr lang="en-US" sz="1800" dirty="0"/>
          </a:p>
        </p:txBody>
      </p:sp>
      <p:sp>
        <p:nvSpPr>
          <p:cNvPr id="7" name="Text 5"/>
          <p:cNvSpPr/>
          <p:nvPr/>
        </p:nvSpPr>
        <p:spPr>
          <a:xfrm>
            <a:off x="896112" y="2283296"/>
            <a:ext cx="3099816" cy="1147466"/>
          </a:xfrm>
          <a:prstGeom prst="rect">
            <a:avLst/>
          </a:prstGeom>
          <a:noFill/>
          <a:ln/>
        </p:spPr>
        <p:txBody>
          <a:bodyPr wrap="square" lIns="254" tIns="254" rIns="254" bIns="254" rtlCol="0" anchor="t"/>
          <a:lstStyle/>
          <a:p>
            <a:pPr marL="0" indent="0">
              <a:buNone/>
            </a:pPr>
            <a:r>
              <a:rPr lang="en-US" sz="1550" dirty="0">
                <a:solidFill>
                  <a:srgbClr val="12212F"/>
                </a:solidFill>
              </a:rPr>
              <a:t>Use it before launch, during active delivery, or when progress starts feeling slower and noisier than expected.</a:t>
            </a:r>
            <a:endParaRPr lang="en-US" sz="1550" dirty="0"/>
          </a:p>
        </p:txBody>
      </p:sp>
      <p:sp>
        <p:nvSpPr>
          <p:cNvPr id="8" name="Shape 6"/>
          <p:cNvSpPr/>
          <p:nvPr/>
        </p:nvSpPr>
        <p:spPr>
          <a:xfrm>
            <a:off x="4389120" y="1645920"/>
            <a:ext cx="3429000" cy="2011680"/>
          </a:xfrm>
          <a:prstGeom prst="roundRect">
            <a:avLst>
              <a:gd name="adj" fmla="val 3636"/>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9" name="Text 7"/>
          <p:cNvSpPr/>
          <p:nvPr/>
        </p:nvSpPr>
        <p:spPr>
          <a:xfrm>
            <a:off x="4553712" y="1792224"/>
            <a:ext cx="3099816" cy="256032"/>
          </a:xfrm>
          <a:prstGeom prst="rect">
            <a:avLst/>
          </a:prstGeom>
          <a:noFill/>
          <a:ln/>
        </p:spPr>
        <p:txBody>
          <a:bodyPr wrap="square" lIns="0" tIns="0" rIns="0" bIns="0" rtlCol="0" anchor="ctr"/>
          <a:lstStyle/>
          <a:p>
            <a:pPr marL="0" indent="0">
              <a:buNone/>
            </a:pPr>
            <a:r>
              <a:rPr lang="en-US" sz="1800" b="1" dirty="0">
                <a:solidFill>
                  <a:srgbClr val="0D2B45"/>
                </a:solidFill>
              </a:rPr>
              <a:t>For getting a quick read on execution conditions</a:t>
            </a:r>
            <a:endParaRPr lang="en-US" sz="1800" dirty="0"/>
          </a:p>
        </p:txBody>
      </p:sp>
      <p:sp>
        <p:nvSpPr>
          <p:cNvPr id="10" name="Text 8"/>
          <p:cNvSpPr/>
          <p:nvPr/>
        </p:nvSpPr>
        <p:spPr>
          <a:xfrm>
            <a:off x="4553712" y="2283296"/>
            <a:ext cx="3099816" cy="1069494"/>
          </a:xfrm>
          <a:prstGeom prst="rect">
            <a:avLst/>
          </a:prstGeom>
          <a:noFill/>
          <a:ln/>
        </p:spPr>
        <p:txBody>
          <a:bodyPr wrap="square" lIns="254" tIns="254" rIns="254" bIns="254" rtlCol="0" anchor="t"/>
          <a:lstStyle/>
          <a:p>
            <a:pPr marL="0" indent="0">
              <a:buNone/>
            </a:pPr>
            <a:r>
              <a:rPr lang="en-US" sz="1550" dirty="0">
                <a:solidFill>
                  <a:srgbClr val="12212F"/>
                </a:solidFill>
              </a:rPr>
              <a:t>The assessment is short by design. </a:t>
            </a:r>
          </a:p>
          <a:p>
            <a:pPr marL="0" indent="0">
              <a:buNone/>
            </a:pPr>
            <a:r>
              <a:rPr lang="en-US" sz="1550" dirty="0">
                <a:solidFill>
                  <a:srgbClr val="12212F"/>
                </a:solidFill>
              </a:rPr>
              <a:t>It is meant to surface the pattern quickly, not create a long intake process.</a:t>
            </a:r>
            <a:endParaRPr lang="en-US" sz="1550" dirty="0"/>
          </a:p>
        </p:txBody>
      </p:sp>
      <p:sp>
        <p:nvSpPr>
          <p:cNvPr id="11" name="Shape 9"/>
          <p:cNvSpPr/>
          <p:nvPr/>
        </p:nvSpPr>
        <p:spPr>
          <a:xfrm>
            <a:off x="8046720" y="1645920"/>
            <a:ext cx="3429000" cy="2011680"/>
          </a:xfrm>
          <a:prstGeom prst="roundRect">
            <a:avLst>
              <a:gd name="adj" fmla="val 3636"/>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2" name="Text 10"/>
          <p:cNvSpPr/>
          <p:nvPr/>
        </p:nvSpPr>
        <p:spPr>
          <a:xfrm>
            <a:off x="8211312" y="1792224"/>
            <a:ext cx="3099816" cy="256032"/>
          </a:xfrm>
          <a:prstGeom prst="rect">
            <a:avLst/>
          </a:prstGeom>
          <a:noFill/>
          <a:ln/>
        </p:spPr>
        <p:txBody>
          <a:bodyPr wrap="square" lIns="0" tIns="0" rIns="0" bIns="0" rtlCol="0" anchor="ctr"/>
          <a:lstStyle/>
          <a:p>
            <a:pPr marL="0" indent="0">
              <a:buNone/>
            </a:pPr>
            <a:r>
              <a:rPr lang="en-US" sz="1800" b="1" dirty="0">
                <a:solidFill>
                  <a:srgbClr val="0D2B45"/>
                </a:solidFill>
              </a:rPr>
              <a:t>For identifying weak spots early</a:t>
            </a:r>
            <a:endParaRPr lang="en-US" sz="1800" dirty="0"/>
          </a:p>
        </p:txBody>
      </p:sp>
      <p:sp>
        <p:nvSpPr>
          <p:cNvPr id="13" name="Text 11"/>
          <p:cNvSpPr/>
          <p:nvPr/>
        </p:nvSpPr>
        <p:spPr>
          <a:xfrm>
            <a:off x="8211312" y="2283296"/>
            <a:ext cx="3099816" cy="1069494"/>
          </a:xfrm>
          <a:prstGeom prst="rect">
            <a:avLst/>
          </a:prstGeom>
          <a:noFill/>
          <a:ln/>
        </p:spPr>
        <p:txBody>
          <a:bodyPr wrap="square" lIns="254" tIns="254" rIns="254" bIns="254" rtlCol="0" anchor="t"/>
          <a:lstStyle/>
          <a:p>
            <a:pPr marL="0" indent="0">
              <a:buNone/>
            </a:pPr>
            <a:r>
              <a:rPr lang="en-US" sz="1550" dirty="0">
                <a:solidFill>
                  <a:srgbClr val="12212F"/>
                </a:solidFill>
              </a:rPr>
              <a:t>It helps leaders see where assumptions, ownership, governance, or delivery conditions may be weaker than they appear.</a:t>
            </a:r>
            <a:endParaRPr lang="en-US" sz="1550" dirty="0"/>
          </a:p>
        </p:txBody>
      </p:sp>
      <p:sp>
        <p:nvSpPr>
          <p:cNvPr id="14" name="Shape 12"/>
          <p:cNvSpPr/>
          <p:nvPr/>
        </p:nvSpPr>
        <p:spPr>
          <a:xfrm>
            <a:off x="914400" y="4206240"/>
            <a:ext cx="10241280" cy="0"/>
          </a:xfrm>
          <a:prstGeom prst="line">
            <a:avLst/>
          </a:prstGeom>
          <a:noFill/>
          <a:ln w="12700">
            <a:solidFill>
              <a:srgbClr val="D7E2EA"/>
            </a:solidFill>
            <a:prstDash val="solid"/>
          </a:ln>
        </p:spPr>
        <p:txBody>
          <a:bodyPr/>
          <a:lstStyle/>
          <a:p>
            <a:endParaRPr lang="en-US"/>
          </a:p>
        </p:txBody>
      </p:sp>
      <p:sp>
        <p:nvSpPr>
          <p:cNvPr id="15" name="Text 13"/>
          <p:cNvSpPr/>
          <p:nvPr/>
        </p:nvSpPr>
        <p:spPr>
          <a:xfrm>
            <a:off x="822960" y="4407408"/>
            <a:ext cx="1920240" cy="256032"/>
          </a:xfrm>
          <a:prstGeom prst="rect">
            <a:avLst/>
          </a:prstGeom>
          <a:noFill/>
          <a:ln/>
        </p:spPr>
        <p:txBody>
          <a:bodyPr wrap="square" lIns="0" tIns="0" rIns="0" bIns="0" rtlCol="0" anchor="ctr"/>
          <a:lstStyle/>
          <a:p>
            <a:pPr marL="0" indent="0">
              <a:buNone/>
            </a:pPr>
            <a:r>
              <a:rPr lang="en-US" sz="1800" b="1" dirty="0">
                <a:solidFill>
                  <a:srgbClr val="0D2B45"/>
                </a:solidFill>
              </a:rPr>
              <a:t>What to expect</a:t>
            </a:r>
            <a:endParaRPr lang="en-US" sz="1800" dirty="0"/>
          </a:p>
        </p:txBody>
      </p:sp>
      <p:sp>
        <p:nvSpPr>
          <p:cNvPr id="16" name="Text 14"/>
          <p:cNvSpPr/>
          <p:nvPr/>
        </p:nvSpPr>
        <p:spPr>
          <a:xfrm>
            <a:off x="822960" y="4709160"/>
            <a:ext cx="5943600" cy="457200"/>
          </a:xfrm>
          <a:prstGeom prst="rect">
            <a:avLst/>
          </a:prstGeom>
          <a:noFill/>
          <a:ln/>
        </p:spPr>
        <p:txBody>
          <a:bodyPr wrap="square" lIns="0" tIns="0" rIns="0" bIns="0" rtlCol="0" anchor="ctr"/>
          <a:lstStyle/>
          <a:p>
            <a:pPr marL="0" indent="0">
              <a:buNone/>
            </a:pPr>
            <a:r>
              <a:rPr lang="en-US" sz="1700" dirty="0">
                <a:solidFill>
                  <a:srgbClr val="12212F"/>
                </a:solidFill>
              </a:rPr>
              <a:t>This is a directional readiness signal. It helps leaders focus the conversation early, before drift becomes expensive.</a:t>
            </a:r>
            <a:endParaRPr lang="en-US" sz="1700" dirty="0"/>
          </a:p>
        </p:txBody>
      </p:sp>
      <p:sp>
        <p:nvSpPr>
          <p:cNvPr id="17" name="Shape 15"/>
          <p:cNvSpPr/>
          <p:nvPr/>
        </p:nvSpPr>
        <p:spPr>
          <a:xfrm>
            <a:off x="7406640" y="4572000"/>
            <a:ext cx="548640" cy="384048"/>
          </a:xfrm>
          <a:prstGeom prst="chevron">
            <a:avLst/>
          </a:prstGeom>
          <a:solidFill>
            <a:srgbClr val="177E89"/>
          </a:solidFill>
          <a:ln w="12700">
            <a:solidFill>
              <a:srgbClr val="177E89"/>
            </a:solidFill>
            <a:prstDash val="solid"/>
          </a:ln>
        </p:spPr>
        <p:txBody>
          <a:bodyPr/>
          <a:lstStyle/>
          <a:p>
            <a:endParaRPr lang="en-US"/>
          </a:p>
        </p:txBody>
      </p:sp>
      <p:sp>
        <p:nvSpPr>
          <p:cNvPr id="18" name="Text 16"/>
          <p:cNvSpPr/>
          <p:nvPr/>
        </p:nvSpPr>
        <p:spPr>
          <a:xfrm>
            <a:off x="8046720" y="4617720"/>
            <a:ext cx="2926080" cy="274320"/>
          </a:xfrm>
          <a:prstGeom prst="rect">
            <a:avLst/>
          </a:prstGeom>
          <a:noFill/>
          <a:ln/>
        </p:spPr>
        <p:txBody>
          <a:bodyPr wrap="square" lIns="0" tIns="0" rIns="0" bIns="0" rtlCol="0" anchor="ctr"/>
          <a:lstStyle/>
          <a:p>
            <a:pPr marL="0" indent="0">
              <a:buNone/>
            </a:pPr>
            <a:r>
              <a:rPr lang="en-US" sz="1650" b="1" dirty="0">
                <a:solidFill>
                  <a:srgbClr val="0D2B45"/>
                </a:solidFill>
              </a:rPr>
              <a:t>Quick signal → clearer conversation → earlier correction</a:t>
            </a:r>
            <a:endParaRPr lang="en-US" sz="165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Shape 29">
            <a:extLst>
              <a:ext uri="{FF2B5EF4-FFF2-40B4-BE49-F238E27FC236}">
                <a16:creationId xmlns:a16="http://schemas.microsoft.com/office/drawing/2014/main" id="{8082564F-1135-B2DA-388C-7C4F8957ADAB}"/>
              </a:ext>
            </a:extLst>
          </p:cNvPr>
          <p:cNvSpPr/>
          <p:nvPr/>
        </p:nvSpPr>
        <p:spPr>
          <a:xfrm>
            <a:off x="1484452" y="4714538"/>
            <a:ext cx="6284105" cy="701553"/>
          </a:xfrm>
          <a:prstGeom prst="roundRect">
            <a:avLst>
              <a:gd name="adj" fmla="val 47368"/>
            </a:avLst>
          </a:prstGeom>
          <a:solidFill>
            <a:srgbClr val="E8F4F6"/>
          </a:solidFill>
          <a:ln w="12700">
            <a:solidFill>
              <a:srgbClr val="E8F4F6"/>
            </a:solidFill>
            <a:prstDash val="solid"/>
          </a:ln>
        </p:spPr>
        <p:txBody>
          <a:bodyPr/>
          <a:lstStyle/>
          <a:p>
            <a:endParaRPr lang="en-US"/>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 user flow is straightforward</a:t>
            </a:r>
            <a:endParaRPr lang="en-US" sz="2900" dirty="0"/>
          </a:p>
        </p:txBody>
      </p:sp>
      <p:sp>
        <p:nvSpPr>
          <p:cNvPr id="4" name="Text 2"/>
          <p:cNvSpPr/>
          <p:nvPr/>
        </p:nvSpPr>
        <p:spPr>
          <a:xfrm>
            <a:off x="416444" y="1067737"/>
            <a:ext cx="11668172" cy="310896"/>
          </a:xfrm>
          <a:prstGeom prst="rect">
            <a:avLst/>
          </a:prstGeom>
          <a:noFill/>
          <a:ln/>
        </p:spPr>
        <p:txBody>
          <a:bodyPr wrap="square" lIns="0" tIns="0" rIns="0" bIns="0" rtlCol="0" anchor="ctr"/>
          <a:lstStyle/>
          <a:p>
            <a:r>
              <a:rPr lang="en-US" sz="1600" dirty="0"/>
              <a:t>The assessment is simple to complete. The report gives a more structured view of readiness.</a:t>
            </a:r>
            <a:endParaRPr lang="en-US" sz="1650" b="1" dirty="0"/>
          </a:p>
        </p:txBody>
      </p:sp>
      <p:grpSp>
        <p:nvGrpSpPr>
          <p:cNvPr id="38" name="Group 37">
            <a:extLst>
              <a:ext uri="{FF2B5EF4-FFF2-40B4-BE49-F238E27FC236}">
                <a16:creationId xmlns:a16="http://schemas.microsoft.com/office/drawing/2014/main" id="{13EAA2F6-E98F-25D2-37A3-186F4ED6C51D}"/>
              </a:ext>
            </a:extLst>
          </p:cNvPr>
          <p:cNvGrpSpPr/>
          <p:nvPr/>
        </p:nvGrpSpPr>
        <p:grpSpPr>
          <a:xfrm>
            <a:off x="416446" y="1556206"/>
            <a:ext cx="2670048" cy="868680"/>
            <a:chOff x="725176" y="1585545"/>
            <a:chExt cx="2478024" cy="868680"/>
          </a:xfrm>
        </p:grpSpPr>
        <p:sp>
          <p:nvSpPr>
            <p:cNvPr id="8" name="Shape 6"/>
            <p:cNvSpPr/>
            <p:nvPr/>
          </p:nvSpPr>
          <p:spPr>
            <a:xfrm>
              <a:off x="725176" y="1585545"/>
              <a:ext cx="2478024" cy="868680"/>
            </a:xfrm>
            <a:prstGeom prst="roundRect">
              <a:avLst>
                <a:gd name="adj" fmla="val 8421"/>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9" name="Text 7"/>
            <p:cNvSpPr/>
            <p:nvPr/>
          </p:nvSpPr>
          <p:spPr>
            <a:xfrm>
              <a:off x="1179576" y="1737429"/>
              <a:ext cx="1682496" cy="446746"/>
            </a:xfrm>
            <a:prstGeom prst="rect">
              <a:avLst/>
            </a:prstGeom>
            <a:noFill/>
            <a:ln/>
          </p:spPr>
          <p:txBody>
            <a:bodyPr wrap="square" lIns="0" tIns="0" rIns="0" bIns="0" rtlCol="0" anchor="ctr"/>
            <a:lstStyle/>
            <a:p>
              <a:pPr marL="0" indent="0" algn="ctr">
                <a:buNone/>
              </a:pPr>
              <a:r>
                <a:rPr lang="en-US" sz="1800" b="1" dirty="0">
                  <a:solidFill>
                    <a:srgbClr val="0D2B45"/>
                  </a:solidFill>
                </a:rPr>
                <a:t>Set the Context</a:t>
              </a:r>
              <a:endParaRPr lang="en-US" sz="1800" dirty="0"/>
            </a:p>
          </p:txBody>
        </p:sp>
        <p:sp>
          <p:nvSpPr>
            <p:cNvPr id="10" name="Text 8"/>
            <p:cNvSpPr/>
            <p:nvPr/>
          </p:nvSpPr>
          <p:spPr>
            <a:xfrm>
              <a:off x="98755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39" name="Group 38">
            <a:extLst>
              <a:ext uri="{FF2B5EF4-FFF2-40B4-BE49-F238E27FC236}">
                <a16:creationId xmlns:a16="http://schemas.microsoft.com/office/drawing/2014/main" id="{7998FC1C-D104-3446-927D-0423FFBDA793}"/>
              </a:ext>
            </a:extLst>
          </p:cNvPr>
          <p:cNvGrpSpPr/>
          <p:nvPr/>
        </p:nvGrpSpPr>
        <p:grpSpPr>
          <a:xfrm>
            <a:off x="3293398" y="1556206"/>
            <a:ext cx="2670051" cy="868680"/>
            <a:chOff x="3502149" y="1574887"/>
            <a:chExt cx="2670051" cy="868680"/>
          </a:xfrm>
        </p:grpSpPr>
        <p:sp>
          <p:nvSpPr>
            <p:cNvPr id="14" name="Shape 12"/>
            <p:cNvSpPr/>
            <p:nvPr/>
          </p:nvSpPr>
          <p:spPr>
            <a:xfrm>
              <a:off x="3502149" y="1574887"/>
              <a:ext cx="2670051" cy="868680"/>
            </a:xfrm>
            <a:prstGeom prst="roundRect">
              <a:avLst>
                <a:gd name="adj" fmla="val 8421"/>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15" name="Text 13"/>
            <p:cNvSpPr/>
            <p:nvPr/>
          </p:nvSpPr>
          <p:spPr>
            <a:xfrm>
              <a:off x="3736845" y="1687281"/>
              <a:ext cx="2200656" cy="593935"/>
            </a:xfrm>
            <a:prstGeom prst="rect">
              <a:avLst/>
            </a:prstGeom>
            <a:noFill/>
            <a:ln/>
          </p:spPr>
          <p:txBody>
            <a:bodyPr wrap="square" lIns="0" tIns="0" rIns="0" bIns="0" rtlCol="0" anchor="ctr"/>
            <a:lstStyle/>
            <a:p>
              <a:pPr marL="0" indent="0" algn="ctr">
                <a:buNone/>
              </a:pPr>
              <a:r>
                <a:rPr lang="en-US" sz="1800" b="1" dirty="0">
                  <a:solidFill>
                    <a:srgbClr val="0D2B45"/>
                  </a:solidFill>
                </a:rPr>
                <a:t>Score the </a:t>
              </a:r>
              <a:r>
                <a:rPr lang="en-US" b="1" dirty="0">
                  <a:solidFill>
                    <a:srgbClr val="0D2B45"/>
                  </a:solidFill>
                </a:rPr>
                <a:t>C</a:t>
              </a:r>
              <a:r>
                <a:rPr lang="en-US" sz="1800" b="1" dirty="0">
                  <a:solidFill>
                    <a:srgbClr val="0D2B45"/>
                  </a:solidFill>
                </a:rPr>
                <a:t>onditions</a:t>
              </a:r>
              <a:endParaRPr lang="en-US" sz="1800" dirty="0"/>
            </a:p>
          </p:txBody>
        </p:sp>
        <p:sp>
          <p:nvSpPr>
            <p:cNvPr id="16" name="Text 14"/>
            <p:cNvSpPr/>
            <p:nvPr/>
          </p:nvSpPr>
          <p:spPr>
            <a:xfrm>
              <a:off x="382219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40" name="Group 39">
            <a:extLst>
              <a:ext uri="{FF2B5EF4-FFF2-40B4-BE49-F238E27FC236}">
                <a16:creationId xmlns:a16="http://schemas.microsoft.com/office/drawing/2014/main" id="{AE8A012B-A797-97DC-7FB2-5A476D4A7491}"/>
              </a:ext>
            </a:extLst>
          </p:cNvPr>
          <p:cNvGrpSpPr/>
          <p:nvPr/>
        </p:nvGrpSpPr>
        <p:grpSpPr>
          <a:xfrm>
            <a:off x="6198145" y="1556206"/>
            <a:ext cx="2670051" cy="868680"/>
            <a:chOff x="6492240" y="1600200"/>
            <a:chExt cx="2670049" cy="868680"/>
          </a:xfrm>
        </p:grpSpPr>
        <p:sp>
          <p:nvSpPr>
            <p:cNvPr id="20" name="Shape 18"/>
            <p:cNvSpPr/>
            <p:nvPr/>
          </p:nvSpPr>
          <p:spPr>
            <a:xfrm>
              <a:off x="6492240" y="1600200"/>
              <a:ext cx="2670049" cy="868680"/>
            </a:xfrm>
            <a:prstGeom prst="roundRect">
              <a:avLst>
                <a:gd name="adj" fmla="val 8421"/>
              </a:avLst>
            </a:prstGeom>
            <a:solidFill>
              <a:srgbClr val="FFF1D6"/>
            </a:solidFill>
            <a:ln w="12700">
              <a:solidFill>
                <a:srgbClr val="C08A13"/>
              </a:solidFill>
              <a:prstDash val="solid"/>
            </a:ln>
            <a:effectLst>
              <a:outerShdw blurRad="19050" dist="6350" dir="2700000" algn="bl" rotWithShape="0">
                <a:srgbClr val="000000">
                  <a:alpha val="12000"/>
                </a:srgbClr>
              </a:outerShdw>
            </a:effectLst>
          </p:spPr>
          <p:txBody>
            <a:bodyPr/>
            <a:lstStyle/>
            <a:p>
              <a:endParaRPr lang="en-US"/>
            </a:p>
          </p:txBody>
        </p:sp>
        <p:sp>
          <p:nvSpPr>
            <p:cNvPr id="21" name="Text 19"/>
            <p:cNvSpPr/>
            <p:nvPr/>
          </p:nvSpPr>
          <p:spPr>
            <a:xfrm>
              <a:off x="6656832" y="1746504"/>
              <a:ext cx="2167128" cy="529502"/>
            </a:xfrm>
            <a:prstGeom prst="rect">
              <a:avLst/>
            </a:prstGeom>
            <a:noFill/>
            <a:ln/>
          </p:spPr>
          <p:txBody>
            <a:bodyPr wrap="square" lIns="0" tIns="0" rIns="0" bIns="0" rtlCol="0" anchor="ctr"/>
            <a:lstStyle/>
            <a:p>
              <a:pPr marL="0" indent="0">
                <a:buNone/>
              </a:pPr>
              <a:r>
                <a:rPr lang="en-US" sz="1800" b="1" dirty="0">
                  <a:solidFill>
                    <a:srgbClr val="0D2B45"/>
                  </a:solidFill>
                </a:rPr>
                <a:t>Generate the Report</a:t>
              </a:r>
              <a:endParaRPr lang="en-US" sz="1800" dirty="0"/>
            </a:p>
          </p:txBody>
        </p:sp>
        <p:sp>
          <p:nvSpPr>
            <p:cNvPr id="22" name="Text 20"/>
            <p:cNvSpPr/>
            <p:nvPr/>
          </p:nvSpPr>
          <p:spPr>
            <a:xfrm>
              <a:off x="665683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42" name="Group 41">
            <a:extLst>
              <a:ext uri="{FF2B5EF4-FFF2-40B4-BE49-F238E27FC236}">
                <a16:creationId xmlns:a16="http://schemas.microsoft.com/office/drawing/2014/main" id="{3D196933-DDEB-EFCA-0D2E-6AA3DBE8BF3F}"/>
              </a:ext>
            </a:extLst>
          </p:cNvPr>
          <p:cNvGrpSpPr/>
          <p:nvPr/>
        </p:nvGrpSpPr>
        <p:grpSpPr>
          <a:xfrm>
            <a:off x="1532014" y="2567831"/>
            <a:ext cx="9125358" cy="438912"/>
            <a:chOff x="1532014" y="2567831"/>
            <a:chExt cx="9125358" cy="438912"/>
          </a:xfrm>
        </p:grpSpPr>
        <p:grpSp>
          <p:nvGrpSpPr>
            <p:cNvPr id="34" name="Group 33">
              <a:extLst>
                <a:ext uri="{FF2B5EF4-FFF2-40B4-BE49-F238E27FC236}">
                  <a16:creationId xmlns:a16="http://schemas.microsoft.com/office/drawing/2014/main" id="{18307198-B67F-A513-9B33-5F869321764B}"/>
                </a:ext>
              </a:extLst>
            </p:cNvPr>
            <p:cNvGrpSpPr/>
            <p:nvPr/>
          </p:nvGrpSpPr>
          <p:grpSpPr>
            <a:xfrm>
              <a:off x="1532014" y="2567831"/>
              <a:ext cx="438912" cy="438912"/>
              <a:chOff x="1298448" y="2651760"/>
              <a:chExt cx="438912" cy="438912"/>
            </a:xfrm>
          </p:grpSpPr>
          <p:sp>
            <p:nvSpPr>
              <p:cNvPr id="6" name="Shape 4"/>
              <p:cNvSpPr/>
              <p:nvPr/>
            </p:nvSpPr>
            <p:spPr>
              <a:xfrm>
                <a:off x="1298448" y="2651760"/>
                <a:ext cx="438912" cy="438912"/>
              </a:xfrm>
              <a:prstGeom prst="ellipse">
                <a:avLst/>
              </a:prstGeom>
              <a:solidFill>
                <a:srgbClr val="4A86C5"/>
              </a:solidFill>
              <a:ln w="12700">
                <a:solidFill>
                  <a:srgbClr val="4A86C5"/>
                </a:solidFill>
                <a:prstDash val="solid"/>
              </a:ln>
            </p:spPr>
            <p:txBody>
              <a:bodyPr/>
              <a:lstStyle/>
              <a:p>
                <a:endParaRPr lang="en-US"/>
              </a:p>
            </p:txBody>
          </p:sp>
          <p:sp>
            <p:nvSpPr>
              <p:cNvPr id="7" name="Text 5"/>
              <p:cNvSpPr/>
              <p:nvPr/>
            </p:nvSpPr>
            <p:spPr>
              <a:xfrm>
                <a:off x="129844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grpSp>
        <p:grpSp>
          <p:nvGrpSpPr>
            <p:cNvPr id="35" name="Group 34">
              <a:extLst>
                <a:ext uri="{FF2B5EF4-FFF2-40B4-BE49-F238E27FC236}">
                  <a16:creationId xmlns:a16="http://schemas.microsoft.com/office/drawing/2014/main" id="{10A3B495-7044-62BF-BBB5-50927EAA27C2}"/>
                </a:ext>
              </a:extLst>
            </p:cNvPr>
            <p:cNvGrpSpPr/>
            <p:nvPr/>
          </p:nvGrpSpPr>
          <p:grpSpPr>
            <a:xfrm>
              <a:off x="4408966" y="2567831"/>
              <a:ext cx="438912" cy="438912"/>
              <a:chOff x="4133088" y="2651760"/>
              <a:chExt cx="438912" cy="438912"/>
            </a:xfrm>
          </p:grpSpPr>
          <p:sp>
            <p:nvSpPr>
              <p:cNvPr id="12" name="Shape 10"/>
              <p:cNvSpPr/>
              <p:nvPr/>
            </p:nvSpPr>
            <p:spPr>
              <a:xfrm>
                <a:off x="4133088" y="2651760"/>
                <a:ext cx="438912" cy="438912"/>
              </a:xfrm>
              <a:prstGeom prst="ellipse">
                <a:avLst/>
              </a:prstGeom>
              <a:solidFill>
                <a:srgbClr val="2E8B78"/>
              </a:solidFill>
              <a:ln w="12700">
                <a:solidFill>
                  <a:srgbClr val="2E8B78"/>
                </a:solidFill>
                <a:prstDash val="solid"/>
              </a:ln>
            </p:spPr>
            <p:txBody>
              <a:bodyPr/>
              <a:lstStyle/>
              <a:p>
                <a:endParaRPr lang="en-US"/>
              </a:p>
            </p:txBody>
          </p:sp>
          <p:sp>
            <p:nvSpPr>
              <p:cNvPr id="13" name="Text 11"/>
              <p:cNvSpPr/>
              <p:nvPr/>
            </p:nvSpPr>
            <p:spPr>
              <a:xfrm>
                <a:off x="413308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grpSp>
        <p:grpSp>
          <p:nvGrpSpPr>
            <p:cNvPr id="36" name="Group 35">
              <a:extLst>
                <a:ext uri="{FF2B5EF4-FFF2-40B4-BE49-F238E27FC236}">
                  <a16:creationId xmlns:a16="http://schemas.microsoft.com/office/drawing/2014/main" id="{F57B13E2-B418-BA6E-5B6B-7089604C5152}"/>
                </a:ext>
              </a:extLst>
            </p:cNvPr>
            <p:cNvGrpSpPr/>
            <p:nvPr/>
          </p:nvGrpSpPr>
          <p:grpSpPr>
            <a:xfrm>
              <a:off x="7226846" y="2567831"/>
              <a:ext cx="438912" cy="438912"/>
              <a:chOff x="6967728" y="2651760"/>
              <a:chExt cx="438912" cy="438912"/>
            </a:xfrm>
          </p:grpSpPr>
          <p:sp>
            <p:nvSpPr>
              <p:cNvPr id="18" name="Shape 16"/>
              <p:cNvSpPr/>
              <p:nvPr/>
            </p:nvSpPr>
            <p:spPr>
              <a:xfrm>
                <a:off x="6967728" y="2651760"/>
                <a:ext cx="438912" cy="438912"/>
              </a:xfrm>
              <a:prstGeom prst="ellipse">
                <a:avLst/>
              </a:prstGeom>
              <a:solidFill>
                <a:srgbClr val="C08A13"/>
              </a:solidFill>
              <a:ln w="12700">
                <a:solidFill>
                  <a:srgbClr val="C08A13"/>
                </a:solidFill>
                <a:prstDash val="solid"/>
              </a:ln>
            </p:spPr>
            <p:txBody>
              <a:bodyPr/>
              <a:lstStyle/>
              <a:p>
                <a:endParaRPr lang="en-US"/>
              </a:p>
            </p:txBody>
          </p:sp>
          <p:sp>
            <p:nvSpPr>
              <p:cNvPr id="19" name="Text 17"/>
              <p:cNvSpPr/>
              <p:nvPr/>
            </p:nvSpPr>
            <p:spPr>
              <a:xfrm>
                <a:off x="696772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grpSp>
        <p:grpSp>
          <p:nvGrpSpPr>
            <p:cNvPr id="37" name="Group 36">
              <a:extLst>
                <a:ext uri="{FF2B5EF4-FFF2-40B4-BE49-F238E27FC236}">
                  <a16:creationId xmlns:a16="http://schemas.microsoft.com/office/drawing/2014/main" id="{EBBCFDE3-A290-536C-05B0-A3C5543AA716}"/>
                </a:ext>
              </a:extLst>
            </p:cNvPr>
            <p:cNvGrpSpPr/>
            <p:nvPr/>
          </p:nvGrpSpPr>
          <p:grpSpPr>
            <a:xfrm>
              <a:off x="10218460" y="2567831"/>
              <a:ext cx="438912" cy="438912"/>
              <a:chOff x="9802368" y="2651760"/>
              <a:chExt cx="438912" cy="438912"/>
            </a:xfrm>
          </p:grpSpPr>
          <p:sp>
            <p:nvSpPr>
              <p:cNvPr id="24" name="Shape 22"/>
              <p:cNvSpPr/>
              <p:nvPr/>
            </p:nvSpPr>
            <p:spPr>
              <a:xfrm>
                <a:off x="9802368" y="2651760"/>
                <a:ext cx="438912" cy="438912"/>
              </a:xfrm>
              <a:prstGeom prst="ellipse">
                <a:avLst/>
              </a:prstGeom>
              <a:solidFill>
                <a:srgbClr val="7C5FB2"/>
              </a:solidFill>
              <a:ln w="12700">
                <a:solidFill>
                  <a:srgbClr val="7C5FB2"/>
                </a:solidFill>
                <a:prstDash val="solid"/>
              </a:ln>
            </p:spPr>
            <p:txBody>
              <a:bodyPr/>
              <a:lstStyle/>
              <a:p>
                <a:endParaRPr lang="en-US"/>
              </a:p>
            </p:txBody>
          </p:sp>
          <p:sp>
            <p:nvSpPr>
              <p:cNvPr id="25" name="Text 23"/>
              <p:cNvSpPr/>
              <p:nvPr/>
            </p:nvSpPr>
            <p:spPr>
              <a:xfrm>
                <a:off x="9802368" y="2761488"/>
                <a:ext cx="438912" cy="164592"/>
              </a:xfrm>
              <a:prstGeom prst="rect">
                <a:avLst/>
              </a:prstGeom>
              <a:noFill/>
              <a:ln/>
            </p:spPr>
            <p:txBody>
              <a:bodyPr wrap="square" lIns="0" tIns="0" rIns="0" bIns="0" rtlCol="0" anchor="ctr"/>
              <a:lstStyle/>
              <a:p>
                <a:pPr marL="0" indent="0" algn="ctr">
                  <a:buNone/>
                </a:pPr>
                <a:r>
                  <a:rPr lang="en-US" sz="1300" b="1" dirty="0">
                    <a:solidFill>
                      <a:srgbClr val="FFFFFF"/>
                    </a:solidFill>
                  </a:rPr>
                  <a:t>4</a:t>
                </a:r>
                <a:endParaRPr lang="en-US" sz="1300" dirty="0"/>
              </a:p>
            </p:txBody>
          </p:sp>
        </p:grpSp>
      </p:grpSp>
      <p:grpSp>
        <p:nvGrpSpPr>
          <p:cNvPr id="41" name="Group 40">
            <a:extLst>
              <a:ext uri="{FF2B5EF4-FFF2-40B4-BE49-F238E27FC236}">
                <a16:creationId xmlns:a16="http://schemas.microsoft.com/office/drawing/2014/main" id="{69ABFB4F-FDA7-E7A5-80A1-105108C47182}"/>
              </a:ext>
            </a:extLst>
          </p:cNvPr>
          <p:cNvGrpSpPr/>
          <p:nvPr/>
        </p:nvGrpSpPr>
        <p:grpSpPr>
          <a:xfrm>
            <a:off x="9102892" y="1556206"/>
            <a:ext cx="2670051" cy="870009"/>
            <a:chOff x="9326879" y="1600200"/>
            <a:chExt cx="2553233" cy="868680"/>
          </a:xfrm>
        </p:grpSpPr>
        <p:sp>
          <p:nvSpPr>
            <p:cNvPr id="26" name="Shape 24"/>
            <p:cNvSpPr/>
            <p:nvPr/>
          </p:nvSpPr>
          <p:spPr>
            <a:xfrm>
              <a:off x="9326879" y="1600200"/>
              <a:ext cx="2553233" cy="868680"/>
            </a:xfrm>
            <a:prstGeom prst="roundRect">
              <a:avLst>
                <a:gd name="adj" fmla="val 8421"/>
              </a:avLst>
            </a:prstGeom>
            <a:solidFill>
              <a:srgbClr val="F0E7FA"/>
            </a:solidFill>
            <a:ln w="12700">
              <a:solidFill>
                <a:srgbClr val="7C5FB2"/>
              </a:solidFill>
              <a:prstDash val="solid"/>
            </a:ln>
            <a:effectLst>
              <a:outerShdw blurRad="19050" dist="6350" dir="2700000" algn="bl" rotWithShape="0">
                <a:srgbClr val="000000">
                  <a:alpha val="12000"/>
                </a:srgbClr>
              </a:outerShdw>
            </a:effectLst>
          </p:spPr>
          <p:txBody>
            <a:bodyPr/>
            <a:lstStyle/>
            <a:p>
              <a:endParaRPr lang="en-US"/>
            </a:p>
          </p:txBody>
        </p:sp>
        <p:sp>
          <p:nvSpPr>
            <p:cNvPr id="27" name="Text 25"/>
            <p:cNvSpPr/>
            <p:nvPr/>
          </p:nvSpPr>
          <p:spPr>
            <a:xfrm>
              <a:off x="9597655" y="1739841"/>
              <a:ext cx="2011679" cy="546762"/>
            </a:xfrm>
            <a:prstGeom prst="rect">
              <a:avLst/>
            </a:prstGeom>
            <a:noFill/>
            <a:ln/>
          </p:spPr>
          <p:txBody>
            <a:bodyPr wrap="square" lIns="0" tIns="0" rIns="0" bIns="0" rtlCol="0" anchor="ctr"/>
            <a:lstStyle/>
            <a:p>
              <a:pPr marL="0" indent="0" algn="ctr">
                <a:buNone/>
              </a:pPr>
              <a:r>
                <a:rPr lang="en-US" sz="1800" b="1" dirty="0">
                  <a:solidFill>
                    <a:srgbClr val="0D2B45"/>
                  </a:solidFill>
                </a:rPr>
                <a:t>Review the Pattern</a:t>
              </a:r>
              <a:endParaRPr lang="en-US" sz="1800" dirty="0"/>
            </a:p>
          </p:txBody>
        </p:sp>
        <p:sp>
          <p:nvSpPr>
            <p:cNvPr id="28" name="Text 26"/>
            <p:cNvSpPr/>
            <p:nvPr/>
          </p:nvSpPr>
          <p:spPr>
            <a:xfrm>
              <a:off x="9491472" y="2039112"/>
              <a:ext cx="1682496" cy="301752"/>
            </a:xfrm>
            <a:prstGeom prst="rect">
              <a:avLst/>
            </a:prstGeom>
            <a:noFill/>
            <a:ln/>
          </p:spPr>
          <p:txBody>
            <a:bodyPr wrap="square" lIns="254" tIns="254" rIns="254" bIns="254" rtlCol="0" anchor="t"/>
            <a:lstStyle/>
            <a:p>
              <a:pPr marL="0" indent="0">
                <a:buNone/>
              </a:pPr>
              <a:endParaRPr lang="en-US" sz="1550" dirty="0"/>
            </a:p>
          </p:txBody>
        </p:sp>
      </p:grpSp>
      <p:grpSp>
        <p:nvGrpSpPr>
          <p:cNvPr id="43" name="Group 42">
            <a:extLst>
              <a:ext uri="{FF2B5EF4-FFF2-40B4-BE49-F238E27FC236}">
                <a16:creationId xmlns:a16="http://schemas.microsoft.com/office/drawing/2014/main" id="{BEA39243-BABA-235F-CCBD-4CBEB8B7C01C}"/>
              </a:ext>
            </a:extLst>
          </p:cNvPr>
          <p:cNvGrpSpPr/>
          <p:nvPr/>
        </p:nvGrpSpPr>
        <p:grpSpPr>
          <a:xfrm>
            <a:off x="416444" y="3147006"/>
            <a:ext cx="11356499" cy="1188720"/>
            <a:chOff x="416444" y="3147006"/>
            <a:chExt cx="11356499" cy="1188720"/>
          </a:xfrm>
        </p:grpSpPr>
        <p:sp>
          <p:nvSpPr>
            <p:cNvPr id="11" name="Text 9"/>
            <p:cNvSpPr/>
            <p:nvPr/>
          </p:nvSpPr>
          <p:spPr>
            <a:xfrm>
              <a:off x="416444" y="3147006"/>
              <a:ext cx="2670051" cy="1188720"/>
            </a:xfrm>
            <a:prstGeom prst="rect">
              <a:avLst/>
            </a:prstGeom>
            <a:noFill/>
            <a:ln/>
          </p:spPr>
          <p:txBody>
            <a:bodyPr wrap="square" lIns="0" tIns="0" rIns="0" bIns="0" rtlCol="0" anchor="ctr"/>
            <a:lstStyle/>
            <a:p>
              <a:pPr marL="0" indent="0">
                <a:buNone/>
              </a:pPr>
              <a:r>
                <a:rPr lang="en-US" sz="1530" dirty="0">
                  <a:solidFill>
                    <a:srgbClr val="12212F"/>
                  </a:solidFill>
                </a:rPr>
                <a:t>Choose role, initiative type, and current phase so the result is anchored in the right situation.</a:t>
              </a:r>
              <a:endParaRPr lang="en-US" sz="1530" dirty="0"/>
            </a:p>
          </p:txBody>
        </p:sp>
        <p:sp>
          <p:nvSpPr>
            <p:cNvPr id="17" name="Text 15"/>
            <p:cNvSpPr/>
            <p:nvPr/>
          </p:nvSpPr>
          <p:spPr>
            <a:xfrm>
              <a:off x="3293400" y="3147006"/>
              <a:ext cx="2670050" cy="1188720"/>
            </a:xfrm>
            <a:prstGeom prst="rect">
              <a:avLst/>
            </a:prstGeom>
            <a:noFill/>
            <a:ln/>
          </p:spPr>
          <p:txBody>
            <a:bodyPr wrap="square" lIns="0" tIns="0" rIns="0" bIns="0" rtlCol="0" anchor="ctr"/>
            <a:lstStyle/>
            <a:p>
              <a:pPr marL="0" indent="0">
                <a:buNone/>
              </a:pPr>
              <a:r>
                <a:rPr lang="en-US" sz="1530" dirty="0">
                  <a:solidFill>
                    <a:srgbClr val="12212F"/>
                  </a:solidFill>
                </a:rPr>
                <a:t>Use the 16 sliders to rate how strong the operating conditions are today.</a:t>
              </a:r>
              <a:endParaRPr lang="en-US" sz="1530" dirty="0"/>
            </a:p>
          </p:txBody>
        </p:sp>
        <p:sp>
          <p:nvSpPr>
            <p:cNvPr id="23" name="Text 21"/>
            <p:cNvSpPr/>
            <p:nvPr/>
          </p:nvSpPr>
          <p:spPr>
            <a:xfrm>
              <a:off x="6198146" y="3147006"/>
              <a:ext cx="2670051" cy="1188720"/>
            </a:xfrm>
            <a:prstGeom prst="rect">
              <a:avLst/>
            </a:prstGeom>
            <a:noFill/>
            <a:ln/>
          </p:spPr>
          <p:txBody>
            <a:bodyPr wrap="square" lIns="0" tIns="0" rIns="0" bIns="0" rtlCol="0" anchor="ctr"/>
            <a:lstStyle/>
            <a:p>
              <a:pPr marL="0" indent="0">
                <a:buNone/>
              </a:pPr>
              <a:r>
                <a:rPr lang="en-US" sz="1530" dirty="0">
                  <a:solidFill>
                    <a:srgbClr val="12212F"/>
                  </a:solidFill>
                </a:rPr>
                <a:t>The tool rolls those inputs into a structured readiness signal and report.</a:t>
              </a:r>
              <a:endParaRPr lang="en-US" sz="1530" dirty="0"/>
            </a:p>
          </p:txBody>
        </p:sp>
        <p:sp>
          <p:nvSpPr>
            <p:cNvPr id="29" name="Text 27"/>
            <p:cNvSpPr/>
            <p:nvPr/>
          </p:nvSpPr>
          <p:spPr>
            <a:xfrm>
              <a:off x="9102892" y="3147006"/>
              <a:ext cx="2670051" cy="1188720"/>
            </a:xfrm>
            <a:prstGeom prst="rect">
              <a:avLst/>
            </a:prstGeom>
            <a:noFill/>
            <a:ln/>
          </p:spPr>
          <p:txBody>
            <a:bodyPr wrap="square" lIns="0" tIns="0" rIns="0" bIns="0" rtlCol="0" anchor="ctr"/>
            <a:lstStyle/>
            <a:p>
              <a:pPr marL="0" indent="0">
                <a:buNone/>
              </a:pPr>
              <a:endParaRPr lang="en-US" sz="1530" dirty="0">
                <a:solidFill>
                  <a:srgbClr val="12212F"/>
                </a:solidFill>
              </a:endParaRPr>
            </a:p>
            <a:p>
              <a:pPr marL="0" indent="0">
                <a:buNone/>
              </a:pPr>
              <a:r>
                <a:rPr lang="en-US" sz="1530" dirty="0">
                  <a:solidFill>
                    <a:srgbClr val="12212F"/>
                  </a:solidFill>
                </a:rPr>
                <a:t>Look at overall readiness, weak areas, and the questions or warnings that deserve attention first.</a:t>
              </a:r>
              <a:endParaRPr lang="en-US" sz="1530" dirty="0"/>
            </a:p>
          </p:txBody>
        </p:sp>
      </p:grpSp>
      <p:sp>
        <p:nvSpPr>
          <p:cNvPr id="30" name="Text 28"/>
          <p:cNvSpPr/>
          <p:nvPr/>
        </p:nvSpPr>
        <p:spPr>
          <a:xfrm>
            <a:off x="1695675" y="4850889"/>
            <a:ext cx="6019095" cy="564392"/>
          </a:xfrm>
          <a:prstGeom prst="rect">
            <a:avLst/>
          </a:prstGeom>
          <a:noFill/>
          <a:ln/>
        </p:spPr>
        <p:txBody>
          <a:bodyPr wrap="square" lIns="0" tIns="0" rIns="0" bIns="0" rtlCol="0" anchor="ctr"/>
          <a:lstStyle/>
          <a:p>
            <a:r>
              <a:rPr lang="en-US" sz="1600" b="1" dirty="0"/>
              <a:t>You provide the actual conditions. The report explains the reality.</a:t>
            </a:r>
            <a:br>
              <a:rPr lang="en-US" sz="1600" b="1" dirty="0"/>
            </a:br>
            <a:endParaRPr lang="en-US" sz="1600" b="1" dirty="0"/>
          </a:p>
        </p:txBody>
      </p:sp>
      <p:sp>
        <p:nvSpPr>
          <p:cNvPr id="31" name="Shape 29"/>
          <p:cNvSpPr/>
          <p:nvPr/>
        </p:nvSpPr>
        <p:spPr>
          <a:xfrm>
            <a:off x="8396577" y="4713728"/>
            <a:ext cx="3246874" cy="701553"/>
          </a:xfrm>
          <a:prstGeom prst="roundRect">
            <a:avLst>
              <a:gd name="adj" fmla="val 47368"/>
            </a:avLst>
          </a:prstGeom>
          <a:solidFill>
            <a:srgbClr val="E8F4F6"/>
          </a:solidFill>
          <a:ln w="12700">
            <a:solidFill>
              <a:srgbClr val="E8F4F6"/>
            </a:solidFill>
            <a:prstDash val="solid"/>
          </a:ln>
        </p:spPr>
        <p:txBody>
          <a:bodyPr/>
          <a:lstStyle/>
          <a:p>
            <a:endParaRPr lang="en-US"/>
          </a:p>
        </p:txBody>
      </p:sp>
      <p:sp>
        <p:nvSpPr>
          <p:cNvPr id="32" name="Text 30"/>
          <p:cNvSpPr/>
          <p:nvPr/>
        </p:nvSpPr>
        <p:spPr>
          <a:xfrm>
            <a:off x="8698727" y="4850483"/>
            <a:ext cx="2727297" cy="428042"/>
          </a:xfrm>
          <a:prstGeom prst="rect">
            <a:avLst/>
          </a:prstGeom>
          <a:noFill/>
          <a:ln/>
        </p:spPr>
        <p:txBody>
          <a:bodyPr wrap="square" lIns="0" tIns="0" rIns="0" bIns="0" rtlCol="0" anchor="ctr"/>
          <a:lstStyle/>
          <a:p>
            <a:pPr marL="0" indent="0" algn="ctr">
              <a:buNone/>
            </a:pPr>
            <a:r>
              <a:rPr lang="en-US" sz="1400" b="1" dirty="0">
                <a:solidFill>
                  <a:srgbClr val="177E89"/>
                </a:solidFill>
              </a:rPr>
              <a:t>Simple entry, structured output</a:t>
            </a:r>
            <a:endParaRPr lang="en-US" sz="1400" dirty="0"/>
          </a:p>
        </p:txBody>
      </p:sp>
      <p:sp>
        <p:nvSpPr>
          <p:cNvPr id="33"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Start with the 3 dropdowns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These fields set the context. They do not change the categories, but they shape how the results are framed and interpreted.</a:t>
            </a:r>
            <a:endParaRPr lang="en-US" sz="1650" b="1" dirty="0"/>
          </a:p>
        </p:txBody>
      </p:sp>
      <p:sp>
        <p:nvSpPr>
          <p:cNvPr id="5" name="Shape 3"/>
          <p:cNvSpPr/>
          <p:nvPr/>
        </p:nvSpPr>
        <p:spPr>
          <a:xfrm>
            <a:off x="731520" y="1828800"/>
            <a:ext cx="3246120" cy="1965960"/>
          </a:xfrm>
          <a:prstGeom prst="roundRect">
            <a:avLst>
              <a:gd name="adj" fmla="val 3721"/>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6" name="Text 4"/>
          <p:cNvSpPr/>
          <p:nvPr/>
        </p:nvSpPr>
        <p:spPr>
          <a:xfrm>
            <a:off x="896112" y="1975104"/>
            <a:ext cx="2916936" cy="256032"/>
          </a:xfrm>
          <a:prstGeom prst="rect">
            <a:avLst/>
          </a:prstGeom>
          <a:noFill/>
          <a:ln/>
        </p:spPr>
        <p:txBody>
          <a:bodyPr wrap="square" lIns="0" tIns="0" rIns="0" bIns="0" rtlCol="0" anchor="ctr"/>
          <a:lstStyle/>
          <a:p>
            <a:pPr marL="0" indent="0">
              <a:buNone/>
            </a:pPr>
            <a:r>
              <a:rPr lang="en-US" sz="1800" b="1" dirty="0">
                <a:solidFill>
                  <a:srgbClr val="0D2B45"/>
                </a:solidFill>
              </a:rPr>
              <a:t>Role</a:t>
            </a:r>
            <a:endParaRPr lang="en-US" sz="1800" dirty="0"/>
          </a:p>
        </p:txBody>
      </p:sp>
      <p:sp>
        <p:nvSpPr>
          <p:cNvPr id="7" name="Text 5"/>
          <p:cNvSpPr/>
          <p:nvPr/>
        </p:nvSpPr>
        <p:spPr>
          <a:xfrm>
            <a:off x="896112" y="2267712"/>
            <a:ext cx="2916936" cy="1399032"/>
          </a:xfrm>
          <a:prstGeom prst="rect">
            <a:avLst/>
          </a:prstGeom>
          <a:noFill/>
          <a:ln/>
        </p:spPr>
        <p:txBody>
          <a:bodyPr wrap="square" lIns="254" tIns="254" rIns="254" bIns="254" rtlCol="0" anchor="t"/>
          <a:lstStyle/>
          <a:p>
            <a:pPr marL="0" indent="0">
              <a:buNone/>
            </a:pPr>
            <a:r>
              <a:rPr lang="en-US" sz="1550" dirty="0">
                <a:solidFill>
                  <a:srgbClr val="12212F"/>
                </a:solidFill>
              </a:rPr>
              <a:t>Who is taking the assessment. This tells the report whose perspective is being represented.</a:t>
            </a:r>
            <a:endParaRPr lang="en-US" sz="1550" dirty="0"/>
          </a:p>
        </p:txBody>
      </p:sp>
      <p:sp>
        <p:nvSpPr>
          <p:cNvPr id="8" name="Shape 6"/>
          <p:cNvSpPr/>
          <p:nvPr/>
        </p:nvSpPr>
        <p:spPr>
          <a:xfrm>
            <a:off x="4434840" y="1828800"/>
            <a:ext cx="3246120" cy="1965960"/>
          </a:xfrm>
          <a:prstGeom prst="roundRect">
            <a:avLst>
              <a:gd name="adj" fmla="val 3721"/>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9" name="Text 7"/>
          <p:cNvSpPr/>
          <p:nvPr/>
        </p:nvSpPr>
        <p:spPr>
          <a:xfrm>
            <a:off x="4599432" y="1975104"/>
            <a:ext cx="2916936" cy="256032"/>
          </a:xfrm>
          <a:prstGeom prst="rect">
            <a:avLst/>
          </a:prstGeom>
          <a:noFill/>
          <a:ln/>
        </p:spPr>
        <p:txBody>
          <a:bodyPr wrap="square" lIns="0" tIns="0" rIns="0" bIns="0" rtlCol="0" anchor="ctr"/>
          <a:lstStyle/>
          <a:p>
            <a:pPr marL="0" indent="0">
              <a:buNone/>
            </a:pPr>
            <a:r>
              <a:rPr lang="en-US" sz="1800" b="1" dirty="0">
                <a:solidFill>
                  <a:srgbClr val="0D2B45"/>
                </a:solidFill>
              </a:rPr>
              <a:t>Initiative type</a:t>
            </a:r>
            <a:endParaRPr lang="en-US" sz="1800" dirty="0"/>
          </a:p>
        </p:txBody>
      </p:sp>
      <p:sp>
        <p:nvSpPr>
          <p:cNvPr id="10" name="Text 8"/>
          <p:cNvSpPr/>
          <p:nvPr/>
        </p:nvSpPr>
        <p:spPr>
          <a:xfrm>
            <a:off x="4599432" y="2267712"/>
            <a:ext cx="2916936" cy="1399032"/>
          </a:xfrm>
          <a:prstGeom prst="rect">
            <a:avLst/>
          </a:prstGeom>
          <a:noFill/>
          <a:ln/>
        </p:spPr>
        <p:txBody>
          <a:bodyPr wrap="square" lIns="254" tIns="254" rIns="254" bIns="254" rtlCol="0" anchor="t"/>
          <a:lstStyle/>
          <a:p>
            <a:pPr marL="0" indent="0">
              <a:buNone/>
            </a:pPr>
            <a:r>
              <a:rPr lang="en-US" sz="1550" dirty="0">
                <a:solidFill>
                  <a:srgbClr val="12212F"/>
                </a:solidFill>
              </a:rPr>
              <a:t>What kind of transformation or program is being assessed. This grounds the conversation in the type of work underway.</a:t>
            </a:r>
            <a:endParaRPr lang="en-US" sz="1550" dirty="0"/>
          </a:p>
        </p:txBody>
      </p:sp>
      <p:sp>
        <p:nvSpPr>
          <p:cNvPr id="11" name="Shape 9"/>
          <p:cNvSpPr/>
          <p:nvPr/>
        </p:nvSpPr>
        <p:spPr>
          <a:xfrm>
            <a:off x="8138160" y="1828800"/>
            <a:ext cx="3246120" cy="1965960"/>
          </a:xfrm>
          <a:prstGeom prst="roundRect">
            <a:avLst>
              <a:gd name="adj" fmla="val 3721"/>
            </a:avLst>
          </a:prstGeom>
          <a:solidFill>
            <a:srgbClr val="FFF1D6"/>
          </a:solidFill>
          <a:ln w="12700">
            <a:solidFill>
              <a:srgbClr val="C08A13"/>
            </a:solidFill>
            <a:prstDash val="solid"/>
          </a:ln>
          <a:effectLst>
            <a:outerShdw blurRad="19050" dist="6350" dir="2700000" algn="bl" rotWithShape="0">
              <a:srgbClr val="000000">
                <a:alpha val="12000"/>
              </a:srgbClr>
            </a:outerShdw>
          </a:effectLst>
        </p:spPr>
        <p:txBody>
          <a:bodyPr/>
          <a:lstStyle/>
          <a:p>
            <a:endParaRPr lang="en-US"/>
          </a:p>
        </p:txBody>
      </p:sp>
      <p:sp>
        <p:nvSpPr>
          <p:cNvPr id="12" name="Text 10"/>
          <p:cNvSpPr/>
          <p:nvPr/>
        </p:nvSpPr>
        <p:spPr>
          <a:xfrm>
            <a:off x="8302752" y="1975104"/>
            <a:ext cx="2916936" cy="256032"/>
          </a:xfrm>
          <a:prstGeom prst="rect">
            <a:avLst/>
          </a:prstGeom>
          <a:noFill/>
          <a:ln/>
        </p:spPr>
        <p:txBody>
          <a:bodyPr wrap="square" lIns="0" tIns="0" rIns="0" bIns="0" rtlCol="0" anchor="ctr"/>
          <a:lstStyle/>
          <a:p>
            <a:pPr marL="0" indent="0">
              <a:buNone/>
            </a:pPr>
            <a:r>
              <a:rPr lang="en-US" sz="1800" b="1" dirty="0">
                <a:solidFill>
                  <a:srgbClr val="0D2B45"/>
                </a:solidFill>
              </a:rPr>
              <a:t>Current phase</a:t>
            </a:r>
            <a:endParaRPr lang="en-US" sz="1800" dirty="0"/>
          </a:p>
        </p:txBody>
      </p:sp>
      <p:sp>
        <p:nvSpPr>
          <p:cNvPr id="13" name="Text 11"/>
          <p:cNvSpPr/>
          <p:nvPr/>
        </p:nvSpPr>
        <p:spPr>
          <a:xfrm>
            <a:off x="8302752" y="2267712"/>
            <a:ext cx="2916936" cy="1399032"/>
          </a:xfrm>
          <a:prstGeom prst="rect">
            <a:avLst/>
          </a:prstGeom>
          <a:noFill/>
          <a:ln/>
        </p:spPr>
        <p:txBody>
          <a:bodyPr wrap="square" lIns="254" tIns="254" rIns="254" bIns="254" rtlCol="0" anchor="t"/>
          <a:lstStyle/>
          <a:p>
            <a:pPr marL="0" indent="0">
              <a:buNone/>
            </a:pPr>
            <a:r>
              <a:rPr lang="en-US" sz="1550" dirty="0">
                <a:solidFill>
                  <a:srgbClr val="12212F"/>
                </a:solidFill>
              </a:rPr>
              <a:t>Where the initiative is right now. Later report sections compare readiness against the phase selected.</a:t>
            </a:r>
            <a:endParaRPr lang="en-US" sz="1550" dirty="0"/>
          </a:p>
        </p:txBody>
      </p:sp>
      <p:sp>
        <p:nvSpPr>
          <p:cNvPr id="14" name="Shape 12"/>
          <p:cNvSpPr/>
          <p:nvPr/>
        </p:nvSpPr>
        <p:spPr>
          <a:xfrm>
            <a:off x="868680" y="4526280"/>
            <a:ext cx="10332720" cy="841248"/>
          </a:xfrm>
          <a:prstGeom prst="roundRect">
            <a:avLst>
              <a:gd name="adj" fmla="val 8696"/>
            </a:avLst>
          </a:prstGeom>
          <a:solidFill>
            <a:srgbClr val="EDF7F8"/>
          </a:solidFill>
          <a:ln w="12700">
            <a:solidFill>
              <a:srgbClr val="C5E6EA"/>
            </a:solidFill>
            <a:prstDash val="solid"/>
          </a:ln>
        </p:spPr>
        <p:txBody>
          <a:bodyPr/>
          <a:lstStyle/>
          <a:p>
            <a:endParaRPr lang="en-US"/>
          </a:p>
        </p:txBody>
      </p:sp>
      <p:sp>
        <p:nvSpPr>
          <p:cNvPr id="15" name="Text 13"/>
          <p:cNvSpPr/>
          <p:nvPr/>
        </p:nvSpPr>
        <p:spPr>
          <a:xfrm>
            <a:off x="1097280" y="4736592"/>
            <a:ext cx="9875520" cy="347472"/>
          </a:xfrm>
          <a:prstGeom prst="rect">
            <a:avLst/>
          </a:prstGeom>
          <a:noFill/>
          <a:ln/>
        </p:spPr>
        <p:txBody>
          <a:bodyPr wrap="square" lIns="0" tIns="0" rIns="0" bIns="0" rtlCol="0" anchor="ctr"/>
          <a:lstStyle/>
          <a:p>
            <a:pPr marL="0" indent="0">
              <a:buNone/>
            </a:pPr>
            <a:r>
              <a:rPr lang="en-US" sz="1700" b="1" dirty="0">
                <a:solidFill>
                  <a:srgbClr val="0D2B45"/>
                </a:solidFill>
              </a:rPr>
              <a:t>Best practice: Choose the option that matches the current state, not the desired state. The report becomes more useful when the inputs reflect reality instead of aspiration.</a:t>
            </a:r>
            <a:endParaRPr lang="en-US" sz="170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Then score the 16 sliders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 sliders measure current execution conditions across the 16 categories. The user is rating what is true today.</a:t>
            </a:r>
            <a:endParaRPr lang="en-US" sz="1650" b="1" dirty="0"/>
          </a:p>
        </p:txBody>
      </p:sp>
      <p:sp>
        <p:nvSpPr>
          <p:cNvPr id="5" name="Text 3"/>
          <p:cNvSpPr/>
          <p:nvPr/>
        </p:nvSpPr>
        <p:spPr>
          <a:xfrm>
            <a:off x="731519" y="1463039"/>
            <a:ext cx="1947885" cy="347473"/>
          </a:xfrm>
          <a:prstGeom prst="rect">
            <a:avLst/>
          </a:prstGeom>
          <a:noFill/>
          <a:ln/>
        </p:spPr>
        <p:txBody>
          <a:bodyPr wrap="square" lIns="0" tIns="0" rIns="0" bIns="0" rtlCol="0" anchor="ctr"/>
          <a:lstStyle/>
          <a:p>
            <a:pPr marL="0" indent="0">
              <a:buNone/>
            </a:pPr>
            <a:r>
              <a:rPr lang="en-US" sz="2000" b="1" dirty="0">
                <a:solidFill>
                  <a:srgbClr val="0D2B45"/>
                </a:solidFill>
              </a:rPr>
              <a:t>How to score</a:t>
            </a:r>
            <a:endParaRPr lang="en-US" sz="2000" dirty="0"/>
          </a:p>
        </p:txBody>
      </p:sp>
      <p:sp>
        <p:nvSpPr>
          <p:cNvPr id="6" name="Text 4"/>
          <p:cNvSpPr/>
          <p:nvPr/>
        </p:nvSpPr>
        <p:spPr>
          <a:xfrm>
            <a:off x="731520" y="1938528"/>
            <a:ext cx="5056632" cy="960120"/>
          </a:xfrm>
          <a:prstGeom prst="rect">
            <a:avLst/>
          </a:prstGeom>
          <a:noFill/>
          <a:ln/>
        </p:spPr>
        <p:txBody>
          <a:bodyPr wrap="square" lIns="0" tIns="0" rIns="0" bIns="0" rtlCol="0" anchor="ctr"/>
          <a:lstStyle/>
          <a:p>
            <a:pPr marL="0" indent="0">
              <a:buNone/>
            </a:pPr>
            <a:r>
              <a:rPr lang="en-US" sz="1650" dirty="0">
                <a:solidFill>
                  <a:srgbClr val="12212F"/>
                </a:solidFill>
              </a:rPr>
              <a:t>Use a self-scored current-state view, not an ideal-state view. Score each category based on how consistently the condition is present in practice. Do not overthink edge cases. The goal is an honest directional signal, not false precision.</a:t>
            </a:r>
            <a:endParaRPr lang="en-US" sz="1650" dirty="0"/>
          </a:p>
        </p:txBody>
      </p:sp>
      <p:sp>
        <p:nvSpPr>
          <p:cNvPr id="7" name="Text 5"/>
          <p:cNvSpPr/>
          <p:nvPr/>
        </p:nvSpPr>
        <p:spPr>
          <a:xfrm>
            <a:off x="6035040" y="1408176"/>
            <a:ext cx="2112689" cy="466344"/>
          </a:xfrm>
          <a:prstGeom prst="rect">
            <a:avLst/>
          </a:prstGeom>
          <a:noFill/>
          <a:ln/>
        </p:spPr>
        <p:txBody>
          <a:bodyPr wrap="square" lIns="0" tIns="0" rIns="0" bIns="0" rtlCol="0" anchor="ctr"/>
          <a:lstStyle/>
          <a:p>
            <a:pPr marL="0" indent="0">
              <a:buNone/>
            </a:pPr>
            <a:r>
              <a:rPr lang="en-US" sz="2000" b="1" dirty="0">
                <a:solidFill>
                  <a:srgbClr val="0D2B45"/>
                </a:solidFill>
              </a:rPr>
              <a:t>A practical scale</a:t>
            </a:r>
            <a:endParaRPr lang="en-US" sz="2000" dirty="0"/>
          </a:p>
        </p:txBody>
      </p:sp>
      <p:sp>
        <p:nvSpPr>
          <p:cNvPr id="8" name="Shape 6"/>
          <p:cNvSpPr/>
          <p:nvPr/>
        </p:nvSpPr>
        <p:spPr>
          <a:xfrm>
            <a:off x="6035040" y="2148840"/>
            <a:ext cx="713232" cy="502920"/>
          </a:xfrm>
          <a:prstGeom prst="roundRect">
            <a:avLst>
              <a:gd name="adj" fmla="val 14545"/>
            </a:avLst>
          </a:prstGeom>
          <a:solidFill>
            <a:srgbClr val="F7D8D8"/>
          </a:solidFill>
          <a:ln w="12700">
            <a:solidFill>
              <a:srgbClr val="D7E2EA"/>
            </a:solidFill>
            <a:prstDash val="solid"/>
          </a:ln>
        </p:spPr>
        <p:txBody>
          <a:bodyPr/>
          <a:lstStyle/>
          <a:p>
            <a:endParaRPr lang="en-US"/>
          </a:p>
        </p:txBody>
      </p:sp>
      <p:sp>
        <p:nvSpPr>
          <p:cNvPr id="9" name="Text 7"/>
          <p:cNvSpPr/>
          <p:nvPr/>
        </p:nvSpPr>
        <p:spPr>
          <a:xfrm>
            <a:off x="603504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1</a:t>
            </a:r>
            <a:endParaRPr lang="en-US" sz="1800" dirty="0"/>
          </a:p>
        </p:txBody>
      </p:sp>
      <p:sp>
        <p:nvSpPr>
          <p:cNvPr id="10" name="Shape 8"/>
          <p:cNvSpPr/>
          <p:nvPr/>
        </p:nvSpPr>
        <p:spPr>
          <a:xfrm>
            <a:off x="6995160" y="2148840"/>
            <a:ext cx="713232" cy="502920"/>
          </a:xfrm>
          <a:prstGeom prst="roundRect">
            <a:avLst>
              <a:gd name="adj" fmla="val 14545"/>
            </a:avLst>
          </a:prstGeom>
          <a:solidFill>
            <a:srgbClr val="FBE8C8"/>
          </a:solidFill>
          <a:ln w="12700">
            <a:solidFill>
              <a:srgbClr val="D7E2EA"/>
            </a:solidFill>
            <a:prstDash val="solid"/>
          </a:ln>
        </p:spPr>
        <p:txBody>
          <a:bodyPr/>
          <a:lstStyle/>
          <a:p>
            <a:endParaRPr lang="en-US"/>
          </a:p>
        </p:txBody>
      </p:sp>
      <p:sp>
        <p:nvSpPr>
          <p:cNvPr id="11" name="Text 9"/>
          <p:cNvSpPr/>
          <p:nvPr/>
        </p:nvSpPr>
        <p:spPr>
          <a:xfrm>
            <a:off x="699516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2</a:t>
            </a:r>
            <a:endParaRPr lang="en-US" sz="1800" dirty="0"/>
          </a:p>
        </p:txBody>
      </p:sp>
      <p:sp>
        <p:nvSpPr>
          <p:cNvPr id="12" name="Shape 10"/>
          <p:cNvSpPr/>
          <p:nvPr/>
        </p:nvSpPr>
        <p:spPr>
          <a:xfrm>
            <a:off x="7955280" y="2148840"/>
            <a:ext cx="713232" cy="502920"/>
          </a:xfrm>
          <a:prstGeom prst="roundRect">
            <a:avLst>
              <a:gd name="adj" fmla="val 14545"/>
            </a:avLst>
          </a:prstGeom>
          <a:solidFill>
            <a:srgbClr val="FFF5D9"/>
          </a:solidFill>
          <a:ln w="12700">
            <a:solidFill>
              <a:srgbClr val="D7E2EA"/>
            </a:solidFill>
            <a:prstDash val="solid"/>
          </a:ln>
        </p:spPr>
        <p:txBody>
          <a:bodyPr/>
          <a:lstStyle/>
          <a:p>
            <a:endParaRPr lang="en-US"/>
          </a:p>
        </p:txBody>
      </p:sp>
      <p:sp>
        <p:nvSpPr>
          <p:cNvPr id="13" name="Text 11"/>
          <p:cNvSpPr/>
          <p:nvPr/>
        </p:nvSpPr>
        <p:spPr>
          <a:xfrm>
            <a:off x="795528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3</a:t>
            </a:r>
            <a:endParaRPr lang="en-US" sz="1800" dirty="0"/>
          </a:p>
        </p:txBody>
      </p:sp>
      <p:sp>
        <p:nvSpPr>
          <p:cNvPr id="14" name="Shape 12"/>
          <p:cNvSpPr/>
          <p:nvPr/>
        </p:nvSpPr>
        <p:spPr>
          <a:xfrm>
            <a:off x="8915400" y="2148840"/>
            <a:ext cx="713232" cy="502920"/>
          </a:xfrm>
          <a:prstGeom prst="roundRect">
            <a:avLst>
              <a:gd name="adj" fmla="val 14545"/>
            </a:avLst>
          </a:prstGeom>
          <a:solidFill>
            <a:srgbClr val="DDF3EF"/>
          </a:solidFill>
          <a:ln w="12700">
            <a:solidFill>
              <a:srgbClr val="D7E2EA"/>
            </a:solidFill>
            <a:prstDash val="solid"/>
          </a:ln>
        </p:spPr>
        <p:txBody>
          <a:bodyPr/>
          <a:lstStyle/>
          <a:p>
            <a:endParaRPr lang="en-US"/>
          </a:p>
        </p:txBody>
      </p:sp>
      <p:sp>
        <p:nvSpPr>
          <p:cNvPr id="15" name="Text 13"/>
          <p:cNvSpPr/>
          <p:nvPr/>
        </p:nvSpPr>
        <p:spPr>
          <a:xfrm>
            <a:off x="891540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4</a:t>
            </a:r>
            <a:endParaRPr lang="en-US" sz="1800" dirty="0"/>
          </a:p>
        </p:txBody>
      </p:sp>
      <p:sp>
        <p:nvSpPr>
          <p:cNvPr id="16" name="Shape 14"/>
          <p:cNvSpPr/>
          <p:nvPr/>
        </p:nvSpPr>
        <p:spPr>
          <a:xfrm>
            <a:off x="9875520" y="2148840"/>
            <a:ext cx="713232" cy="502920"/>
          </a:xfrm>
          <a:prstGeom prst="roundRect">
            <a:avLst>
              <a:gd name="adj" fmla="val 14545"/>
            </a:avLst>
          </a:prstGeom>
          <a:solidFill>
            <a:srgbClr val="CFE8DE"/>
          </a:solidFill>
          <a:ln w="12700">
            <a:solidFill>
              <a:srgbClr val="D7E2EA"/>
            </a:solidFill>
            <a:prstDash val="solid"/>
          </a:ln>
        </p:spPr>
        <p:txBody>
          <a:bodyPr/>
          <a:lstStyle/>
          <a:p>
            <a:endParaRPr lang="en-US"/>
          </a:p>
        </p:txBody>
      </p:sp>
      <p:sp>
        <p:nvSpPr>
          <p:cNvPr id="17" name="Text 15"/>
          <p:cNvSpPr/>
          <p:nvPr/>
        </p:nvSpPr>
        <p:spPr>
          <a:xfrm>
            <a:off x="9875520" y="2267712"/>
            <a:ext cx="713232" cy="164592"/>
          </a:xfrm>
          <a:prstGeom prst="rect">
            <a:avLst/>
          </a:prstGeom>
          <a:noFill/>
          <a:ln/>
        </p:spPr>
        <p:txBody>
          <a:bodyPr wrap="square" lIns="0" tIns="0" rIns="0" bIns="0" rtlCol="0" anchor="ctr"/>
          <a:lstStyle/>
          <a:p>
            <a:pPr marL="0" indent="0" algn="ctr">
              <a:buNone/>
            </a:pPr>
            <a:r>
              <a:rPr lang="en-US" sz="1800" b="1" dirty="0">
                <a:solidFill>
                  <a:srgbClr val="0D2B45"/>
                </a:solidFill>
              </a:rPr>
              <a:t>5</a:t>
            </a:r>
            <a:endParaRPr lang="en-US" sz="1800" dirty="0"/>
          </a:p>
        </p:txBody>
      </p:sp>
      <p:sp>
        <p:nvSpPr>
          <p:cNvPr id="18" name="Shape 16"/>
          <p:cNvSpPr/>
          <p:nvPr/>
        </p:nvSpPr>
        <p:spPr>
          <a:xfrm>
            <a:off x="777240" y="3246120"/>
            <a:ext cx="3383280" cy="1325880"/>
          </a:xfrm>
          <a:prstGeom prst="roundRect">
            <a:avLst>
              <a:gd name="adj" fmla="val 5517"/>
            </a:avLst>
          </a:prstGeom>
          <a:solidFill>
            <a:srgbClr val="FFF4F4"/>
          </a:solidFill>
          <a:ln w="12700">
            <a:solidFill>
              <a:srgbClr val="F0C5C5"/>
            </a:solidFill>
            <a:prstDash val="solid"/>
          </a:ln>
          <a:effectLst>
            <a:outerShdw blurRad="19050" dist="6350" dir="2700000" algn="bl" rotWithShape="0">
              <a:srgbClr val="000000">
                <a:alpha val="12000"/>
              </a:srgbClr>
            </a:outerShdw>
          </a:effectLst>
        </p:spPr>
        <p:txBody>
          <a:bodyPr/>
          <a:lstStyle/>
          <a:p>
            <a:endParaRPr lang="en-US"/>
          </a:p>
        </p:txBody>
      </p:sp>
      <p:sp>
        <p:nvSpPr>
          <p:cNvPr id="19" name="Text 17"/>
          <p:cNvSpPr/>
          <p:nvPr/>
        </p:nvSpPr>
        <p:spPr>
          <a:xfrm>
            <a:off x="941832" y="3392424"/>
            <a:ext cx="3054096" cy="256032"/>
          </a:xfrm>
          <a:prstGeom prst="rect">
            <a:avLst/>
          </a:prstGeom>
          <a:noFill/>
          <a:ln/>
        </p:spPr>
        <p:txBody>
          <a:bodyPr wrap="square" lIns="0" tIns="0" rIns="0" bIns="0" rtlCol="0" anchor="ctr"/>
          <a:lstStyle/>
          <a:p>
            <a:pPr marL="0" indent="0">
              <a:buNone/>
            </a:pPr>
            <a:r>
              <a:rPr lang="en-US" sz="1800" b="1" dirty="0">
                <a:solidFill>
                  <a:srgbClr val="C94B4B"/>
                </a:solidFill>
              </a:rPr>
              <a:t>1 = weak or not established</a:t>
            </a:r>
            <a:endParaRPr lang="en-US" sz="1800" dirty="0"/>
          </a:p>
        </p:txBody>
      </p:sp>
      <p:sp>
        <p:nvSpPr>
          <p:cNvPr id="20" name="Text 18"/>
          <p:cNvSpPr/>
          <p:nvPr/>
        </p:nvSpPr>
        <p:spPr>
          <a:xfrm>
            <a:off x="941832" y="3685032"/>
            <a:ext cx="3054096" cy="758952"/>
          </a:xfrm>
          <a:prstGeom prst="rect">
            <a:avLst/>
          </a:prstGeom>
          <a:noFill/>
          <a:ln/>
        </p:spPr>
        <p:txBody>
          <a:bodyPr wrap="square" lIns="254" tIns="254" rIns="254" bIns="254" rtlCol="0" anchor="t"/>
          <a:lstStyle/>
          <a:p>
            <a:pPr marL="0" indent="0">
              <a:buNone/>
            </a:pPr>
            <a:r>
              <a:rPr lang="en-US" sz="1550" dirty="0">
                <a:solidFill>
                  <a:srgbClr val="12212F"/>
                </a:solidFill>
              </a:rPr>
              <a:t>Little evidence the condition is operating with discipline.</a:t>
            </a:r>
            <a:endParaRPr lang="en-US" sz="1550" dirty="0"/>
          </a:p>
        </p:txBody>
      </p:sp>
      <p:sp>
        <p:nvSpPr>
          <p:cNvPr id="21" name="Shape 19"/>
          <p:cNvSpPr/>
          <p:nvPr/>
        </p:nvSpPr>
        <p:spPr>
          <a:xfrm>
            <a:off x="4389120" y="3246120"/>
            <a:ext cx="3383280" cy="1325880"/>
          </a:xfrm>
          <a:prstGeom prst="roundRect">
            <a:avLst>
              <a:gd name="adj" fmla="val 5517"/>
            </a:avLst>
          </a:prstGeom>
          <a:solidFill>
            <a:srgbClr val="FFF7E8"/>
          </a:solidFill>
          <a:ln w="12700">
            <a:solidFill>
              <a:srgbClr val="E9D4A5"/>
            </a:solidFill>
            <a:prstDash val="solid"/>
          </a:ln>
          <a:effectLst>
            <a:outerShdw blurRad="19050" dist="6350" dir="2700000" algn="bl" rotWithShape="0">
              <a:srgbClr val="000000">
                <a:alpha val="12000"/>
              </a:srgbClr>
            </a:outerShdw>
          </a:effectLst>
        </p:spPr>
        <p:txBody>
          <a:bodyPr/>
          <a:lstStyle/>
          <a:p>
            <a:endParaRPr lang="en-US"/>
          </a:p>
        </p:txBody>
      </p:sp>
      <p:sp>
        <p:nvSpPr>
          <p:cNvPr id="22" name="Text 20"/>
          <p:cNvSpPr/>
          <p:nvPr/>
        </p:nvSpPr>
        <p:spPr>
          <a:xfrm>
            <a:off x="4553712" y="3392424"/>
            <a:ext cx="3054096" cy="256032"/>
          </a:xfrm>
          <a:prstGeom prst="rect">
            <a:avLst/>
          </a:prstGeom>
          <a:noFill/>
          <a:ln/>
        </p:spPr>
        <p:txBody>
          <a:bodyPr wrap="square" lIns="0" tIns="0" rIns="0" bIns="0" rtlCol="0" anchor="ctr"/>
          <a:lstStyle/>
          <a:p>
            <a:pPr marL="0" indent="0">
              <a:buNone/>
            </a:pPr>
            <a:r>
              <a:rPr lang="en-US" sz="1800" b="1" dirty="0">
                <a:solidFill>
                  <a:srgbClr val="0D2B45"/>
                </a:solidFill>
              </a:rPr>
              <a:t>3 = partly in place</a:t>
            </a:r>
            <a:endParaRPr lang="en-US" sz="1800" dirty="0"/>
          </a:p>
        </p:txBody>
      </p:sp>
      <p:sp>
        <p:nvSpPr>
          <p:cNvPr id="23" name="Text 21"/>
          <p:cNvSpPr/>
          <p:nvPr/>
        </p:nvSpPr>
        <p:spPr>
          <a:xfrm>
            <a:off x="4553712" y="3685032"/>
            <a:ext cx="3054096" cy="758952"/>
          </a:xfrm>
          <a:prstGeom prst="rect">
            <a:avLst/>
          </a:prstGeom>
          <a:noFill/>
          <a:ln/>
        </p:spPr>
        <p:txBody>
          <a:bodyPr wrap="square" lIns="254" tIns="254" rIns="254" bIns="254" rtlCol="0" anchor="t"/>
          <a:lstStyle/>
          <a:p>
            <a:pPr marL="0" indent="0">
              <a:buNone/>
            </a:pPr>
            <a:r>
              <a:rPr lang="en-US" sz="1550" dirty="0">
                <a:solidFill>
                  <a:srgbClr val="12212F"/>
                </a:solidFill>
              </a:rPr>
              <a:t>The condition exists, but not consistently enough to trust it under pressure.</a:t>
            </a:r>
            <a:endParaRPr lang="en-US" sz="1550" dirty="0"/>
          </a:p>
        </p:txBody>
      </p:sp>
      <p:sp>
        <p:nvSpPr>
          <p:cNvPr id="24" name="Shape 22"/>
          <p:cNvSpPr/>
          <p:nvPr/>
        </p:nvSpPr>
        <p:spPr>
          <a:xfrm>
            <a:off x="8001000" y="3246120"/>
            <a:ext cx="3383280" cy="1325880"/>
          </a:xfrm>
          <a:prstGeom prst="roundRect">
            <a:avLst>
              <a:gd name="adj" fmla="val 5517"/>
            </a:avLst>
          </a:prstGeom>
          <a:solidFill>
            <a:srgbClr val="EDF7F2"/>
          </a:solidFill>
          <a:ln w="12700">
            <a:solidFill>
              <a:srgbClr val="CBE4D5"/>
            </a:solidFill>
            <a:prstDash val="solid"/>
          </a:ln>
          <a:effectLst>
            <a:outerShdw blurRad="19050" dist="6350" dir="2700000" algn="bl" rotWithShape="0">
              <a:srgbClr val="000000">
                <a:alpha val="12000"/>
              </a:srgbClr>
            </a:outerShdw>
          </a:effectLst>
        </p:spPr>
        <p:txBody>
          <a:bodyPr/>
          <a:lstStyle/>
          <a:p>
            <a:endParaRPr lang="en-US"/>
          </a:p>
        </p:txBody>
      </p:sp>
      <p:sp>
        <p:nvSpPr>
          <p:cNvPr id="25" name="Text 23"/>
          <p:cNvSpPr/>
          <p:nvPr/>
        </p:nvSpPr>
        <p:spPr>
          <a:xfrm>
            <a:off x="8165592" y="3392424"/>
            <a:ext cx="3054096" cy="256032"/>
          </a:xfrm>
          <a:prstGeom prst="rect">
            <a:avLst/>
          </a:prstGeom>
          <a:noFill/>
          <a:ln/>
        </p:spPr>
        <p:txBody>
          <a:bodyPr wrap="square" lIns="0" tIns="0" rIns="0" bIns="0" rtlCol="0" anchor="ctr"/>
          <a:lstStyle/>
          <a:p>
            <a:pPr marL="0" indent="0">
              <a:buNone/>
            </a:pPr>
            <a:r>
              <a:rPr lang="en-US" sz="1800" b="1" dirty="0">
                <a:solidFill>
                  <a:srgbClr val="2E8B78"/>
                </a:solidFill>
              </a:rPr>
              <a:t>5 = strong and repeatable</a:t>
            </a:r>
            <a:endParaRPr lang="en-US" sz="1800" dirty="0"/>
          </a:p>
        </p:txBody>
      </p:sp>
      <p:sp>
        <p:nvSpPr>
          <p:cNvPr id="26" name="Text 24"/>
          <p:cNvSpPr/>
          <p:nvPr/>
        </p:nvSpPr>
        <p:spPr>
          <a:xfrm>
            <a:off x="8165592" y="3685032"/>
            <a:ext cx="3054096" cy="758952"/>
          </a:xfrm>
          <a:prstGeom prst="rect">
            <a:avLst/>
          </a:prstGeom>
          <a:noFill/>
          <a:ln/>
        </p:spPr>
        <p:txBody>
          <a:bodyPr wrap="square" lIns="254" tIns="254" rIns="254" bIns="254" rtlCol="0" anchor="t"/>
          <a:lstStyle/>
          <a:p>
            <a:pPr marL="0" indent="0">
              <a:buNone/>
            </a:pPr>
            <a:r>
              <a:rPr lang="en-US" sz="1550" dirty="0">
                <a:solidFill>
                  <a:srgbClr val="12212F"/>
                </a:solidFill>
              </a:rPr>
              <a:t>The condition is operating as intended and is likely to hold under load.</a:t>
            </a:r>
            <a:endParaRPr lang="en-US" sz="1550" dirty="0"/>
          </a:p>
        </p:txBody>
      </p:sp>
      <p:sp>
        <p:nvSpPr>
          <p:cNvPr id="27" name="Shape 25"/>
          <p:cNvSpPr/>
          <p:nvPr/>
        </p:nvSpPr>
        <p:spPr>
          <a:xfrm>
            <a:off x="777240" y="4937760"/>
            <a:ext cx="10607040" cy="658368"/>
          </a:xfrm>
          <a:prstGeom prst="roundRect">
            <a:avLst>
              <a:gd name="adj" fmla="val 11111"/>
            </a:avLst>
          </a:prstGeom>
          <a:solidFill>
            <a:srgbClr val="FFFFFF"/>
          </a:solidFill>
          <a:ln w="12700">
            <a:solidFill>
              <a:srgbClr val="D7E2EA"/>
            </a:solidFill>
            <a:prstDash val="solid"/>
          </a:ln>
        </p:spPr>
        <p:txBody>
          <a:bodyPr/>
          <a:lstStyle/>
          <a:p>
            <a:endParaRPr lang="en-US"/>
          </a:p>
        </p:txBody>
      </p:sp>
      <p:sp>
        <p:nvSpPr>
          <p:cNvPr id="28" name="Text 26"/>
          <p:cNvSpPr/>
          <p:nvPr/>
        </p:nvSpPr>
        <p:spPr>
          <a:xfrm>
            <a:off x="941832" y="5047488"/>
            <a:ext cx="10424160" cy="448056"/>
          </a:xfrm>
          <a:prstGeom prst="rect">
            <a:avLst/>
          </a:prstGeom>
          <a:noFill/>
          <a:ln/>
        </p:spPr>
        <p:txBody>
          <a:bodyPr wrap="square" lIns="0" tIns="0" rIns="0" bIns="0" rtlCol="0" anchor="ctr"/>
          <a:lstStyle/>
          <a:p>
            <a:r>
              <a:rPr lang="en-US" sz="1720" b="1" dirty="0">
                <a:solidFill>
                  <a:srgbClr val="0D2B45"/>
                </a:solidFill>
              </a:rPr>
              <a:t>Key message: </a:t>
            </a:r>
            <a:r>
              <a:rPr lang="en-US" sz="1600" b="1" dirty="0">
                <a:solidFill>
                  <a:srgbClr val="0D2B45"/>
                </a:solidFill>
              </a:rPr>
              <a:t>S</a:t>
            </a:r>
            <a:r>
              <a:rPr lang="en-US" sz="1600" b="1" dirty="0"/>
              <a:t>core what is true of the initiative today, not what is planned, hoped for, or only occasionally true.</a:t>
            </a:r>
            <a:endParaRPr lang="en-US" sz="1720" b="1"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20">
            <a:extLst>
              <a:ext uri="{FF2B5EF4-FFF2-40B4-BE49-F238E27FC236}">
                <a16:creationId xmlns:a16="http://schemas.microsoft.com/office/drawing/2014/main" id="{4F1FF93C-EA6F-ECF2-B2F0-5F70D5E503C1}"/>
              </a:ext>
            </a:extLst>
          </p:cNvPr>
          <p:cNvSpPr/>
          <p:nvPr/>
        </p:nvSpPr>
        <p:spPr>
          <a:xfrm>
            <a:off x="857787" y="4672583"/>
            <a:ext cx="8009586" cy="644767"/>
          </a:xfrm>
          <a:prstGeom prst="roundRect">
            <a:avLst>
              <a:gd name="adj" fmla="val 47368"/>
            </a:avLst>
          </a:prstGeom>
          <a:solidFill>
            <a:srgbClr val="EEF4F8"/>
          </a:solidFill>
          <a:ln w="12700">
            <a:solidFill>
              <a:srgbClr val="EEF4F8"/>
            </a:solidFill>
            <a:prstDash val="solid"/>
          </a:ln>
        </p:spPr>
        <p:txBody>
          <a:bodyPr/>
          <a:lstStyle/>
          <a:p>
            <a:endParaRPr lang="en-US"/>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 4 pillars behind the assessment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 16 categories are grouped into four phases that reflect how execution holds together from the start of an initiative through sustainment and improvement.</a:t>
            </a:r>
            <a:endParaRPr lang="en-US" sz="1650" b="1" dirty="0"/>
          </a:p>
        </p:txBody>
      </p:sp>
      <p:sp>
        <p:nvSpPr>
          <p:cNvPr id="5" name="Shape 3"/>
          <p:cNvSpPr/>
          <p:nvPr/>
        </p:nvSpPr>
        <p:spPr>
          <a:xfrm>
            <a:off x="731520" y="1828800"/>
            <a:ext cx="2560320" cy="2468880"/>
          </a:xfrm>
          <a:prstGeom prst="roundRect">
            <a:avLst>
              <a:gd name="adj" fmla="val 2963"/>
            </a:avLst>
          </a:prstGeom>
          <a:solidFill>
            <a:srgbClr val="DCEAF7"/>
          </a:solidFill>
          <a:ln w="12700">
            <a:solidFill>
              <a:srgbClr val="4A86C5"/>
            </a:solidFill>
            <a:prstDash val="solid"/>
          </a:ln>
        </p:spPr>
        <p:txBody>
          <a:bodyPr/>
          <a:lstStyle/>
          <a:p>
            <a:endParaRPr lang="en-US"/>
          </a:p>
        </p:txBody>
      </p:sp>
      <p:sp>
        <p:nvSpPr>
          <p:cNvPr id="6" name="Shape 4"/>
          <p:cNvSpPr/>
          <p:nvPr/>
        </p:nvSpPr>
        <p:spPr>
          <a:xfrm>
            <a:off x="731520" y="1828800"/>
            <a:ext cx="2560320" cy="146304"/>
          </a:xfrm>
          <a:prstGeom prst="rect">
            <a:avLst/>
          </a:prstGeom>
          <a:solidFill>
            <a:srgbClr val="4A86C5"/>
          </a:solidFill>
          <a:ln w="12700">
            <a:solidFill>
              <a:srgbClr val="4A86C5"/>
            </a:solidFill>
            <a:prstDash val="solid"/>
          </a:ln>
        </p:spPr>
        <p:txBody>
          <a:bodyPr/>
          <a:lstStyle/>
          <a:p>
            <a:endParaRPr lang="en-US"/>
          </a:p>
        </p:txBody>
      </p:sp>
      <p:sp>
        <p:nvSpPr>
          <p:cNvPr id="7" name="Text 5"/>
          <p:cNvSpPr/>
          <p:nvPr/>
        </p:nvSpPr>
        <p:spPr>
          <a:xfrm>
            <a:off x="91440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1. Laying the Foundation</a:t>
            </a:r>
            <a:endParaRPr lang="en-US" sz="2000" dirty="0"/>
          </a:p>
        </p:txBody>
      </p:sp>
      <p:sp>
        <p:nvSpPr>
          <p:cNvPr id="8" name="Text 6"/>
          <p:cNvSpPr/>
          <p:nvPr/>
        </p:nvSpPr>
        <p:spPr>
          <a:xfrm>
            <a:off x="914400" y="2713962"/>
            <a:ext cx="2148840" cy="844859"/>
          </a:xfrm>
          <a:prstGeom prst="rect">
            <a:avLst/>
          </a:prstGeom>
          <a:noFill/>
          <a:ln/>
        </p:spPr>
        <p:txBody>
          <a:bodyPr wrap="square" lIns="0" tIns="0" rIns="0" bIns="0" rtlCol="0" anchor="ctr"/>
          <a:lstStyle/>
          <a:p>
            <a:pPr marL="0" indent="0">
              <a:buNone/>
            </a:pPr>
            <a:r>
              <a:rPr lang="en-US" sz="1620" dirty="0">
                <a:solidFill>
                  <a:srgbClr val="12212F"/>
                </a:solidFill>
              </a:rPr>
              <a:t>Defines sponsorship, alignment, governance, and funding conditions.</a:t>
            </a:r>
            <a:endParaRPr lang="en-US" sz="1620" dirty="0"/>
          </a:p>
        </p:txBody>
      </p:sp>
      <p:sp>
        <p:nvSpPr>
          <p:cNvPr id="9" name="Shape 7"/>
          <p:cNvSpPr/>
          <p:nvPr/>
        </p:nvSpPr>
        <p:spPr>
          <a:xfrm>
            <a:off x="3611880" y="1828800"/>
            <a:ext cx="2560320" cy="2468880"/>
          </a:xfrm>
          <a:prstGeom prst="roundRect">
            <a:avLst>
              <a:gd name="adj" fmla="val 2963"/>
            </a:avLst>
          </a:prstGeom>
          <a:solidFill>
            <a:srgbClr val="DDF3EF"/>
          </a:solidFill>
          <a:ln w="12700">
            <a:solidFill>
              <a:srgbClr val="2E8B78"/>
            </a:solidFill>
            <a:prstDash val="solid"/>
          </a:ln>
        </p:spPr>
        <p:txBody>
          <a:bodyPr/>
          <a:lstStyle/>
          <a:p>
            <a:endParaRPr lang="en-US"/>
          </a:p>
        </p:txBody>
      </p:sp>
      <p:sp>
        <p:nvSpPr>
          <p:cNvPr id="10" name="Shape 8"/>
          <p:cNvSpPr/>
          <p:nvPr/>
        </p:nvSpPr>
        <p:spPr>
          <a:xfrm>
            <a:off x="3611880" y="1828800"/>
            <a:ext cx="2560320" cy="146304"/>
          </a:xfrm>
          <a:prstGeom prst="rect">
            <a:avLst/>
          </a:prstGeom>
          <a:solidFill>
            <a:srgbClr val="2E8B78"/>
          </a:solidFill>
          <a:ln w="12700">
            <a:solidFill>
              <a:srgbClr val="2E8B78"/>
            </a:solidFill>
            <a:prstDash val="solid"/>
          </a:ln>
        </p:spPr>
        <p:txBody>
          <a:bodyPr/>
          <a:lstStyle/>
          <a:p>
            <a:endParaRPr lang="en-US"/>
          </a:p>
        </p:txBody>
      </p:sp>
      <p:sp>
        <p:nvSpPr>
          <p:cNvPr id="11" name="Text 9"/>
          <p:cNvSpPr/>
          <p:nvPr/>
        </p:nvSpPr>
        <p:spPr>
          <a:xfrm>
            <a:off x="379476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2. Designing for Execution</a:t>
            </a:r>
            <a:endParaRPr lang="en-US" sz="2000" dirty="0"/>
          </a:p>
        </p:txBody>
      </p:sp>
      <p:sp>
        <p:nvSpPr>
          <p:cNvPr id="12" name="Text 10"/>
          <p:cNvSpPr/>
          <p:nvPr/>
        </p:nvSpPr>
        <p:spPr>
          <a:xfrm>
            <a:off x="3794760" y="2788920"/>
            <a:ext cx="2148840" cy="914400"/>
          </a:xfrm>
          <a:prstGeom prst="rect">
            <a:avLst/>
          </a:prstGeom>
          <a:noFill/>
          <a:ln/>
        </p:spPr>
        <p:txBody>
          <a:bodyPr wrap="square" lIns="0" tIns="0" rIns="0" bIns="0" rtlCol="0" anchor="ctr"/>
          <a:lstStyle/>
          <a:p>
            <a:r>
              <a:rPr lang="en-US" sz="1600" dirty="0"/>
              <a:t>Translates intent into delivery architecture the company relies on for transformation.</a:t>
            </a:r>
            <a:endParaRPr lang="en-US" sz="1620" dirty="0"/>
          </a:p>
        </p:txBody>
      </p:sp>
      <p:sp>
        <p:nvSpPr>
          <p:cNvPr id="13" name="Shape 11"/>
          <p:cNvSpPr/>
          <p:nvPr/>
        </p:nvSpPr>
        <p:spPr>
          <a:xfrm>
            <a:off x="6492240" y="1828800"/>
            <a:ext cx="2560320" cy="2468880"/>
          </a:xfrm>
          <a:prstGeom prst="roundRect">
            <a:avLst>
              <a:gd name="adj" fmla="val 2963"/>
            </a:avLst>
          </a:prstGeom>
          <a:solidFill>
            <a:srgbClr val="FFF1D6"/>
          </a:solidFill>
          <a:ln w="12700">
            <a:solidFill>
              <a:srgbClr val="C08A13"/>
            </a:solidFill>
            <a:prstDash val="solid"/>
          </a:ln>
        </p:spPr>
        <p:txBody>
          <a:bodyPr/>
          <a:lstStyle/>
          <a:p>
            <a:endParaRPr lang="en-US"/>
          </a:p>
        </p:txBody>
      </p:sp>
      <p:sp>
        <p:nvSpPr>
          <p:cNvPr id="14" name="Shape 12"/>
          <p:cNvSpPr/>
          <p:nvPr/>
        </p:nvSpPr>
        <p:spPr>
          <a:xfrm>
            <a:off x="6492240" y="1828800"/>
            <a:ext cx="2560320" cy="146304"/>
          </a:xfrm>
          <a:prstGeom prst="rect">
            <a:avLst/>
          </a:prstGeom>
          <a:solidFill>
            <a:srgbClr val="C08A13"/>
          </a:solidFill>
          <a:ln w="12700">
            <a:solidFill>
              <a:srgbClr val="C08A13"/>
            </a:solidFill>
            <a:prstDash val="solid"/>
          </a:ln>
        </p:spPr>
        <p:txBody>
          <a:bodyPr/>
          <a:lstStyle/>
          <a:p>
            <a:endParaRPr lang="en-US"/>
          </a:p>
        </p:txBody>
      </p:sp>
      <p:sp>
        <p:nvSpPr>
          <p:cNvPr id="15" name="Text 13"/>
          <p:cNvSpPr/>
          <p:nvPr/>
        </p:nvSpPr>
        <p:spPr>
          <a:xfrm>
            <a:off x="667512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3. Execution &amp; Governance</a:t>
            </a:r>
            <a:endParaRPr lang="en-US" sz="2000" dirty="0"/>
          </a:p>
        </p:txBody>
      </p:sp>
      <p:sp>
        <p:nvSpPr>
          <p:cNvPr id="16" name="Text 14"/>
          <p:cNvSpPr/>
          <p:nvPr/>
        </p:nvSpPr>
        <p:spPr>
          <a:xfrm>
            <a:off x="6675120" y="2788920"/>
            <a:ext cx="2148840" cy="914400"/>
          </a:xfrm>
          <a:prstGeom prst="rect">
            <a:avLst/>
          </a:prstGeom>
          <a:noFill/>
          <a:ln/>
        </p:spPr>
        <p:txBody>
          <a:bodyPr wrap="square" lIns="0" tIns="0" rIns="0" bIns="0" rtlCol="0" anchor="ctr"/>
          <a:lstStyle/>
          <a:p>
            <a:pPr marL="0" indent="0">
              <a:buNone/>
            </a:pPr>
            <a:r>
              <a:rPr lang="en-US" sz="1620" dirty="0">
                <a:solidFill>
                  <a:srgbClr val="12212F"/>
                </a:solidFill>
              </a:rPr>
              <a:t>Tests the controls, practices, and operating rhythm that hold delivery together.</a:t>
            </a:r>
            <a:endParaRPr lang="en-US" sz="1620" dirty="0"/>
          </a:p>
        </p:txBody>
      </p:sp>
      <p:sp>
        <p:nvSpPr>
          <p:cNvPr id="17" name="Shape 15"/>
          <p:cNvSpPr/>
          <p:nvPr/>
        </p:nvSpPr>
        <p:spPr>
          <a:xfrm>
            <a:off x="9372600" y="1828800"/>
            <a:ext cx="2560320" cy="2468880"/>
          </a:xfrm>
          <a:prstGeom prst="roundRect">
            <a:avLst>
              <a:gd name="adj" fmla="val 2963"/>
            </a:avLst>
          </a:prstGeom>
          <a:solidFill>
            <a:srgbClr val="F0E7FA"/>
          </a:solidFill>
          <a:ln w="12700">
            <a:solidFill>
              <a:srgbClr val="7C5FB2"/>
            </a:solidFill>
            <a:prstDash val="solid"/>
          </a:ln>
        </p:spPr>
        <p:txBody>
          <a:bodyPr/>
          <a:lstStyle/>
          <a:p>
            <a:endParaRPr lang="en-US"/>
          </a:p>
        </p:txBody>
      </p:sp>
      <p:sp>
        <p:nvSpPr>
          <p:cNvPr id="18" name="Shape 16"/>
          <p:cNvSpPr/>
          <p:nvPr/>
        </p:nvSpPr>
        <p:spPr>
          <a:xfrm>
            <a:off x="9372600" y="1828800"/>
            <a:ext cx="2560320" cy="146304"/>
          </a:xfrm>
          <a:prstGeom prst="rect">
            <a:avLst/>
          </a:prstGeom>
          <a:solidFill>
            <a:srgbClr val="7C5FB2"/>
          </a:solidFill>
          <a:ln w="12700">
            <a:solidFill>
              <a:srgbClr val="7C5FB2"/>
            </a:solidFill>
            <a:prstDash val="solid"/>
          </a:ln>
        </p:spPr>
        <p:txBody>
          <a:bodyPr/>
          <a:lstStyle/>
          <a:p>
            <a:endParaRPr lang="en-US"/>
          </a:p>
        </p:txBody>
      </p:sp>
      <p:sp>
        <p:nvSpPr>
          <p:cNvPr id="19" name="Text 17"/>
          <p:cNvSpPr/>
          <p:nvPr/>
        </p:nvSpPr>
        <p:spPr>
          <a:xfrm>
            <a:off x="9555480" y="2103120"/>
            <a:ext cx="2194560" cy="566928"/>
          </a:xfrm>
          <a:prstGeom prst="rect">
            <a:avLst/>
          </a:prstGeom>
          <a:noFill/>
          <a:ln/>
        </p:spPr>
        <p:txBody>
          <a:bodyPr wrap="square" lIns="0" tIns="0" rIns="0" bIns="0" rtlCol="0" anchor="ctr"/>
          <a:lstStyle/>
          <a:p>
            <a:pPr marL="0" indent="0">
              <a:buNone/>
            </a:pPr>
            <a:r>
              <a:rPr lang="en-US" sz="2000" b="1" dirty="0">
                <a:solidFill>
                  <a:srgbClr val="0D2B45"/>
                </a:solidFill>
              </a:rPr>
              <a:t>4. Optimization &amp; Innovation</a:t>
            </a:r>
            <a:endParaRPr lang="en-US" sz="2000" dirty="0"/>
          </a:p>
        </p:txBody>
      </p:sp>
      <p:sp>
        <p:nvSpPr>
          <p:cNvPr id="20" name="Text 18"/>
          <p:cNvSpPr/>
          <p:nvPr/>
        </p:nvSpPr>
        <p:spPr>
          <a:xfrm>
            <a:off x="9555480" y="2759644"/>
            <a:ext cx="2148840" cy="914400"/>
          </a:xfrm>
          <a:prstGeom prst="rect">
            <a:avLst/>
          </a:prstGeom>
          <a:noFill/>
          <a:ln/>
        </p:spPr>
        <p:txBody>
          <a:bodyPr wrap="square" lIns="0" tIns="0" rIns="0" bIns="0" rtlCol="0" anchor="ctr"/>
          <a:lstStyle/>
          <a:p>
            <a:pPr marL="0" indent="0">
              <a:buNone/>
            </a:pPr>
            <a:r>
              <a:rPr lang="en-US" sz="1620" dirty="0">
                <a:solidFill>
                  <a:srgbClr val="12212F"/>
                </a:solidFill>
              </a:rPr>
              <a:t>Looks at sustainment, scale, release discipline, and future readiness.</a:t>
            </a:r>
            <a:endParaRPr lang="en-US" sz="1620" dirty="0"/>
          </a:p>
        </p:txBody>
      </p:sp>
      <p:sp>
        <p:nvSpPr>
          <p:cNvPr id="21" name="Text 19"/>
          <p:cNvSpPr/>
          <p:nvPr/>
        </p:nvSpPr>
        <p:spPr>
          <a:xfrm>
            <a:off x="1230595" y="4761796"/>
            <a:ext cx="7533175" cy="471030"/>
          </a:xfrm>
          <a:prstGeom prst="rect">
            <a:avLst/>
          </a:prstGeom>
          <a:noFill/>
          <a:ln/>
        </p:spPr>
        <p:txBody>
          <a:bodyPr wrap="square" lIns="0" tIns="0" rIns="0" bIns="0" rtlCol="0" anchor="ctr"/>
          <a:lstStyle/>
          <a:p>
            <a:pPr marL="0" indent="0">
              <a:buNone/>
            </a:pPr>
            <a:r>
              <a:rPr lang="en-US" sz="1700" b="1" dirty="0">
                <a:solidFill>
                  <a:srgbClr val="0D2B45"/>
                </a:solidFill>
              </a:rPr>
              <a:t>This is why the tool feels simple on the surface but disciplined underneath.</a:t>
            </a:r>
            <a:endParaRPr lang="en-US" sz="1700" dirty="0"/>
          </a:p>
        </p:txBody>
      </p:sp>
      <p:sp>
        <p:nvSpPr>
          <p:cNvPr id="22" name="Shape 20"/>
          <p:cNvSpPr/>
          <p:nvPr/>
        </p:nvSpPr>
        <p:spPr>
          <a:xfrm>
            <a:off x="9372600" y="4800600"/>
            <a:ext cx="2377440" cy="347472"/>
          </a:xfrm>
          <a:prstGeom prst="roundRect">
            <a:avLst>
              <a:gd name="adj" fmla="val 47368"/>
            </a:avLst>
          </a:prstGeom>
          <a:solidFill>
            <a:srgbClr val="EEF4F8"/>
          </a:solidFill>
          <a:ln w="12700">
            <a:solidFill>
              <a:srgbClr val="EEF4F8"/>
            </a:solidFill>
            <a:prstDash val="solid"/>
          </a:ln>
        </p:spPr>
        <p:txBody>
          <a:bodyPr/>
          <a:lstStyle/>
          <a:p>
            <a:endParaRPr lang="en-US"/>
          </a:p>
        </p:txBody>
      </p:sp>
      <p:sp>
        <p:nvSpPr>
          <p:cNvPr id="23" name="Text 21"/>
          <p:cNvSpPr/>
          <p:nvPr/>
        </p:nvSpPr>
        <p:spPr>
          <a:xfrm>
            <a:off x="9372600" y="4828032"/>
            <a:ext cx="2377440" cy="256032"/>
          </a:xfrm>
          <a:prstGeom prst="rect">
            <a:avLst/>
          </a:prstGeom>
          <a:noFill/>
          <a:ln/>
        </p:spPr>
        <p:txBody>
          <a:bodyPr wrap="square" lIns="0" tIns="0" rIns="0" bIns="0" rtlCol="0" anchor="ctr"/>
          <a:lstStyle/>
          <a:p>
            <a:pPr marL="0" indent="0" algn="ctr">
              <a:buNone/>
            </a:pPr>
            <a:r>
              <a:rPr lang="en-US" sz="1300" b="1" dirty="0">
                <a:solidFill>
                  <a:srgbClr val="0D2B45"/>
                </a:solidFill>
              </a:rPr>
              <a:t>4 phases · 16 conditions</a:t>
            </a:r>
            <a:endParaRPr lang="en-US" sz="130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The 16 categories inside those pillars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Users are not rating abstract ideas. They are rating concrete operating conditions that affect whether execution stays disciplined or drifts.</a:t>
            </a:r>
            <a:endParaRPr lang="en-US" sz="1650" b="1" dirty="0"/>
          </a:p>
        </p:txBody>
      </p:sp>
      <p:sp>
        <p:nvSpPr>
          <p:cNvPr id="5" name="Shape 3"/>
          <p:cNvSpPr/>
          <p:nvPr/>
        </p:nvSpPr>
        <p:spPr>
          <a:xfrm>
            <a:off x="548640" y="1783080"/>
            <a:ext cx="2606040" cy="3246120"/>
          </a:xfrm>
          <a:prstGeom prst="roundRect">
            <a:avLst>
              <a:gd name="adj" fmla="val 2807"/>
            </a:avLst>
          </a:prstGeom>
          <a:solidFill>
            <a:srgbClr val="DCEAF7"/>
          </a:solidFill>
          <a:ln w="12700">
            <a:solidFill>
              <a:srgbClr val="4A86C5"/>
            </a:solidFill>
            <a:prstDash val="solid"/>
          </a:ln>
        </p:spPr>
        <p:txBody>
          <a:bodyPr/>
          <a:lstStyle/>
          <a:p>
            <a:endParaRPr lang="en-US"/>
          </a:p>
        </p:txBody>
      </p:sp>
      <p:sp>
        <p:nvSpPr>
          <p:cNvPr id="6" name="Shape 4"/>
          <p:cNvSpPr/>
          <p:nvPr/>
        </p:nvSpPr>
        <p:spPr>
          <a:xfrm>
            <a:off x="548640" y="1783080"/>
            <a:ext cx="2606040" cy="457200"/>
          </a:xfrm>
          <a:prstGeom prst="rect">
            <a:avLst/>
          </a:prstGeom>
          <a:solidFill>
            <a:srgbClr val="4A86C5"/>
          </a:solidFill>
          <a:ln w="12700">
            <a:solidFill>
              <a:srgbClr val="DCEAF7"/>
            </a:solidFill>
            <a:prstDash val="solid"/>
          </a:ln>
        </p:spPr>
        <p:txBody>
          <a:bodyPr/>
          <a:lstStyle/>
          <a:p>
            <a:endParaRPr lang="en-US"/>
          </a:p>
        </p:txBody>
      </p:sp>
      <p:sp>
        <p:nvSpPr>
          <p:cNvPr id="7" name="Text 5"/>
          <p:cNvSpPr/>
          <p:nvPr/>
        </p:nvSpPr>
        <p:spPr>
          <a:xfrm>
            <a:off x="694944" y="1901952"/>
            <a:ext cx="2304288" cy="237744"/>
          </a:xfrm>
          <a:prstGeom prst="rect">
            <a:avLst/>
          </a:prstGeom>
          <a:noFill/>
          <a:ln/>
        </p:spPr>
        <p:txBody>
          <a:bodyPr wrap="square" lIns="0" tIns="0" rIns="0" bIns="0" rtlCol="0" anchor="ctr"/>
          <a:lstStyle/>
          <a:p>
            <a:pPr marL="0" indent="0" algn="ctr">
              <a:buNone/>
            </a:pPr>
            <a:r>
              <a:rPr lang="en-US" sz="1550" b="1" dirty="0">
                <a:solidFill>
                  <a:srgbClr val="0D2B45"/>
                </a:solidFill>
              </a:rPr>
              <a:t>Laying the Foundation</a:t>
            </a:r>
            <a:endParaRPr lang="en-US" sz="1550" dirty="0"/>
          </a:p>
        </p:txBody>
      </p:sp>
      <p:sp>
        <p:nvSpPr>
          <p:cNvPr id="9" name="Text 7"/>
          <p:cNvSpPr/>
          <p:nvPr/>
        </p:nvSpPr>
        <p:spPr>
          <a:xfrm>
            <a:off x="73152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Executive Sponsorship</a:t>
            </a:r>
            <a:endParaRPr lang="en-US" sz="1500" dirty="0"/>
          </a:p>
        </p:txBody>
      </p:sp>
      <p:sp>
        <p:nvSpPr>
          <p:cNvPr id="11" name="Text 9"/>
          <p:cNvSpPr/>
          <p:nvPr/>
        </p:nvSpPr>
        <p:spPr>
          <a:xfrm>
            <a:off x="73152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Stakeholder Management</a:t>
            </a:r>
            <a:endParaRPr lang="en-US" sz="1500" dirty="0"/>
          </a:p>
        </p:txBody>
      </p:sp>
      <p:sp>
        <p:nvSpPr>
          <p:cNvPr id="13" name="Text 11"/>
          <p:cNvSpPr/>
          <p:nvPr/>
        </p:nvSpPr>
        <p:spPr>
          <a:xfrm>
            <a:off x="731520" y="3465576"/>
            <a:ext cx="2194560" cy="201168"/>
          </a:xfrm>
          <a:prstGeom prst="rect">
            <a:avLst/>
          </a:prstGeom>
          <a:noFill/>
          <a:ln/>
        </p:spPr>
        <p:txBody>
          <a:bodyPr wrap="square" lIns="0" tIns="0" rIns="0" bIns="0" rtlCol="0" anchor="ctr"/>
          <a:lstStyle/>
          <a:p>
            <a:pPr marL="0" indent="0">
              <a:buNone/>
            </a:pPr>
            <a:r>
              <a:rPr lang="en-US" sz="1500" dirty="0">
                <a:solidFill>
                  <a:srgbClr val="12212F"/>
                </a:solidFill>
              </a:rPr>
              <a:t>Governance &amp; Risk</a:t>
            </a:r>
            <a:endParaRPr lang="en-US" sz="1500" dirty="0"/>
          </a:p>
        </p:txBody>
      </p:sp>
      <p:sp>
        <p:nvSpPr>
          <p:cNvPr id="15" name="Text 13"/>
          <p:cNvSpPr/>
          <p:nvPr/>
        </p:nvSpPr>
        <p:spPr>
          <a:xfrm>
            <a:off x="73152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Funding &amp; Alignment</a:t>
            </a:r>
            <a:endParaRPr lang="en-US" sz="1500" dirty="0"/>
          </a:p>
        </p:txBody>
      </p:sp>
      <p:sp>
        <p:nvSpPr>
          <p:cNvPr id="16" name="Shape 14"/>
          <p:cNvSpPr/>
          <p:nvPr/>
        </p:nvSpPr>
        <p:spPr>
          <a:xfrm>
            <a:off x="3429000" y="1783080"/>
            <a:ext cx="2606040" cy="3246120"/>
          </a:xfrm>
          <a:prstGeom prst="roundRect">
            <a:avLst>
              <a:gd name="adj" fmla="val 2807"/>
            </a:avLst>
          </a:prstGeom>
          <a:solidFill>
            <a:srgbClr val="DDF3EF"/>
          </a:solidFill>
          <a:ln w="12700">
            <a:solidFill>
              <a:srgbClr val="2E8B78"/>
            </a:solidFill>
            <a:prstDash val="solid"/>
          </a:ln>
        </p:spPr>
        <p:txBody>
          <a:bodyPr/>
          <a:lstStyle/>
          <a:p>
            <a:endParaRPr lang="en-US" dirty="0"/>
          </a:p>
        </p:txBody>
      </p:sp>
      <p:sp>
        <p:nvSpPr>
          <p:cNvPr id="17" name="Shape 15"/>
          <p:cNvSpPr/>
          <p:nvPr/>
        </p:nvSpPr>
        <p:spPr>
          <a:xfrm>
            <a:off x="3429000" y="1783080"/>
            <a:ext cx="2606040" cy="457200"/>
          </a:xfrm>
          <a:prstGeom prst="rect">
            <a:avLst/>
          </a:prstGeom>
          <a:solidFill>
            <a:srgbClr val="2E8878"/>
          </a:solidFill>
          <a:ln w="12700">
            <a:solidFill>
              <a:srgbClr val="DDF3EF"/>
            </a:solidFill>
            <a:prstDash val="solid"/>
          </a:ln>
        </p:spPr>
        <p:txBody>
          <a:bodyPr/>
          <a:lstStyle/>
          <a:p>
            <a:endParaRPr lang="en-US"/>
          </a:p>
        </p:txBody>
      </p:sp>
      <p:sp>
        <p:nvSpPr>
          <p:cNvPr id="18" name="Text 16"/>
          <p:cNvSpPr/>
          <p:nvPr/>
        </p:nvSpPr>
        <p:spPr>
          <a:xfrm>
            <a:off x="3575304" y="1901952"/>
            <a:ext cx="2304288" cy="237744"/>
          </a:xfrm>
          <a:prstGeom prst="rect">
            <a:avLst/>
          </a:prstGeom>
          <a:noFill/>
          <a:ln/>
        </p:spPr>
        <p:txBody>
          <a:bodyPr wrap="square" lIns="0" tIns="0" rIns="0" bIns="0" rtlCol="0" anchor="ctr"/>
          <a:lstStyle/>
          <a:p>
            <a:pPr marL="0" indent="0" algn="ctr">
              <a:buNone/>
            </a:pPr>
            <a:r>
              <a:rPr lang="en-US" sz="1550" b="1" dirty="0">
                <a:solidFill>
                  <a:srgbClr val="0D2B45"/>
                </a:solidFill>
              </a:rPr>
              <a:t>Designing for Execution</a:t>
            </a:r>
            <a:endParaRPr lang="en-US" sz="1550" dirty="0"/>
          </a:p>
        </p:txBody>
      </p:sp>
      <p:sp>
        <p:nvSpPr>
          <p:cNvPr id="20" name="Text 18"/>
          <p:cNvSpPr/>
          <p:nvPr/>
        </p:nvSpPr>
        <p:spPr>
          <a:xfrm>
            <a:off x="361188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Team Capability &amp; Roles</a:t>
            </a:r>
            <a:endParaRPr lang="en-US" sz="1500" dirty="0"/>
          </a:p>
        </p:txBody>
      </p:sp>
      <p:sp>
        <p:nvSpPr>
          <p:cNvPr id="22" name="Text 20"/>
          <p:cNvSpPr/>
          <p:nvPr/>
        </p:nvSpPr>
        <p:spPr>
          <a:xfrm>
            <a:off x="361188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Data &amp; Model Strategy</a:t>
            </a:r>
            <a:endParaRPr lang="en-US" sz="1500" dirty="0"/>
          </a:p>
        </p:txBody>
      </p:sp>
      <p:sp>
        <p:nvSpPr>
          <p:cNvPr id="24" name="Text 22"/>
          <p:cNvSpPr/>
          <p:nvPr/>
        </p:nvSpPr>
        <p:spPr>
          <a:xfrm>
            <a:off x="3611880" y="3465576"/>
            <a:ext cx="2194560" cy="201168"/>
          </a:xfrm>
          <a:prstGeom prst="rect">
            <a:avLst/>
          </a:prstGeom>
          <a:noFill/>
          <a:ln/>
        </p:spPr>
        <p:txBody>
          <a:bodyPr wrap="square" lIns="0" tIns="0" rIns="0" bIns="0" rtlCol="0" anchor="ctr"/>
          <a:lstStyle/>
          <a:p>
            <a:pPr marL="0" indent="0">
              <a:buNone/>
            </a:pPr>
            <a:r>
              <a:rPr lang="en-US" sz="1500" dirty="0">
                <a:solidFill>
                  <a:srgbClr val="12212F"/>
                </a:solidFill>
              </a:rPr>
              <a:t>Budgeting &amp; ROI</a:t>
            </a:r>
            <a:endParaRPr lang="en-US" sz="1500" dirty="0"/>
          </a:p>
        </p:txBody>
      </p:sp>
      <p:sp>
        <p:nvSpPr>
          <p:cNvPr id="26" name="Text 24"/>
          <p:cNvSpPr/>
          <p:nvPr/>
        </p:nvSpPr>
        <p:spPr>
          <a:xfrm>
            <a:off x="361188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Assessment &amp; Planning</a:t>
            </a:r>
            <a:endParaRPr lang="en-US" sz="1500" dirty="0"/>
          </a:p>
        </p:txBody>
      </p:sp>
      <p:sp>
        <p:nvSpPr>
          <p:cNvPr id="27" name="Shape 25"/>
          <p:cNvSpPr/>
          <p:nvPr/>
        </p:nvSpPr>
        <p:spPr>
          <a:xfrm>
            <a:off x="6309360" y="1783080"/>
            <a:ext cx="2606040" cy="3246120"/>
          </a:xfrm>
          <a:prstGeom prst="roundRect">
            <a:avLst>
              <a:gd name="adj" fmla="val 2807"/>
            </a:avLst>
          </a:prstGeom>
          <a:solidFill>
            <a:srgbClr val="FFF1D6"/>
          </a:solidFill>
          <a:ln w="12700">
            <a:solidFill>
              <a:srgbClr val="C08A13"/>
            </a:solidFill>
            <a:prstDash val="solid"/>
          </a:ln>
        </p:spPr>
        <p:txBody>
          <a:bodyPr/>
          <a:lstStyle/>
          <a:p>
            <a:endParaRPr lang="en-US"/>
          </a:p>
        </p:txBody>
      </p:sp>
      <p:sp>
        <p:nvSpPr>
          <p:cNvPr id="28" name="Shape 26"/>
          <p:cNvSpPr/>
          <p:nvPr/>
        </p:nvSpPr>
        <p:spPr>
          <a:xfrm>
            <a:off x="6309360" y="1783080"/>
            <a:ext cx="2606040" cy="457200"/>
          </a:xfrm>
          <a:prstGeom prst="rect">
            <a:avLst/>
          </a:prstGeom>
          <a:solidFill>
            <a:srgbClr val="C08A13"/>
          </a:solidFill>
          <a:ln w="12700">
            <a:solidFill>
              <a:srgbClr val="FFF1D6"/>
            </a:solidFill>
            <a:prstDash val="solid"/>
          </a:ln>
        </p:spPr>
        <p:txBody>
          <a:bodyPr/>
          <a:lstStyle/>
          <a:p>
            <a:endParaRPr lang="en-US"/>
          </a:p>
        </p:txBody>
      </p:sp>
      <p:sp>
        <p:nvSpPr>
          <p:cNvPr id="29" name="Text 27"/>
          <p:cNvSpPr/>
          <p:nvPr/>
        </p:nvSpPr>
        <p:spPr>
          <a:xfrm>
            <a:off x="6455664" y="1901952"/>
            <a:ext cx="2304288" cy="237744"/>
          </a:xfrm>
          <a:prstGeom prst="rect">
            <a:avLst/>
          </a:prstGeom>
          <a:noFill/>
          <a:ln/>
        </p:spPr>
        <p:txBody>
          <a:bodyPr wrap="square" lIns="0" tIns="0" rIns="0" bIns="0" rtlCol="0" anchor="ctr"/>
          <a:lstStyle/>
          <a:p>
            <a:pPr marL="0" indent="0" algn="ctr">
              <a:buNone/>
            </a:pPr>
            <a:r>
              <a:rPr lang="en-US" sz="1550" b="1" dirty="0">
                <a:solidFill>
                  <a:srgbClr val="0D2B45"/>
                </a:solidFill>
              </a:rPr>
              <a:t>Execution &amp; Governance</a:t>
            </a:r>
            <a:endParaRPr lang="en-US" sz="1550" dirty="0"/>
          </a:p>
        </p:txBody>
      </p:sp>
      <p:sp>
        <p:nvSpPr>
          <p:cNvPr id="31" name="Text 29"/>
          <p:cNvSpPr/>
          <p:nvPr/>
        </p:nvSpPr>
        <p:spPr>
          <a:xfrm>
            <a:off x="649224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Customization Discipline</a:t>
            </a:r>
            <a:endParaRPr lang="en-US" sz="1500" dirty="0"/>
          </a:p>
        </p:txBody>
      </p:sp>
      <p:sp>
        <p:nvSpPr>
          <p:cNvPr id="33" name="Text 31"/>
          <p:cNvSpPr/>
          <p:nvPr/>
        </p:nvSpPr>
        <p:spPr>
          <a:xfrm>
            <a:off x="649224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Process Modernization</a:t>
            </a:r>
            <a:endParaRPr lang="en-US" sz="1500" dirty="0"/>
          </a:p>
        </p:txBody>
      </p:sp>
      <p:sp>
        <p:nvSpPr>
          <p:cNvPr id="35" name="Text 33"/>
          <p:cNvSpPr/>
          <p:nvPr/>
        </p:nvSpPr>
        <p:spPr>
          <a:xfrm>
            <a:off x="6492240" y="3339596"/>
            <a:ext cx="2359767" cy="453281"/>
          </a:xfrm>
          <a:prstGeom prst="rect">
            <a:avLst/>
          </a:prstGeom>
          <a:noFill/>
          <a:ln/>
        </p:spPr>
        <p:txBody>
          <a:bodyPr wrap="square" lIns="0" tIns="0" rIns="0" bIns="0" rtlCol="0" anchor="ctr"/>
          <a:lstStyle/>
          <a:p>
            <a:pPr marL="0" indent="0">
              <a:buNone/>
            </a:pPr>
            <a:r>
              <a:rPr lang="en-US" sz="1500" dirty="0">
                <a:solidFill>
                  <a:srgbClr val="12212F"/>
                </a:solidFill>
              </a:rPr>
              <a:t>Integrations &amp; Environments</a:t>
            </a:r>
            <a:endParaRPr lang="en-US" sz="1500" dirty="0"/>
          </a:p>
        </p:txBody>
      </p:sp>
      <p:sp>
        <p:nvSpPr>
          <p:cNvPr id="37" name="Text 35"/>
          <p:cNvSpPr/>
          <p:nvPr/>
        </p:nvSpPr>
        <p:spPr>
          <a:xfrm>
            <a:off x="649224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Training &amp; Cutover</a:t>
            </a:r>
            <a:endParaRPr lang="en-US" sz="1500" dirty="0"/>
          </a:p>
        </p:txBody>
      </p:sp>
      <p:sp>
        <p:nvSpPr>
          <p:cNvPr id="38" name="Shape 36"/>
          <p:cNvSpPr/>
          <p:nvPr/>
        </p:nvSpPr>
        <p:spPr>
          <a:xfrm>
            <a:off x="9189720" y="1783080"/>
            <a:ext cx="2606040" cy="3246120"/>
          </a:xfrm>
          <a:prstGeom prst="roundRect">
            <a:avLst>
              <a:gd name="adj" fmla="val 2807"/>
            </a:avLst>
          </a:prstGeom>
          <a:solidFill>
            <a:srgbClr val="F0E7FA"/>
          </a:solidFill>
          <a:ln w="12700">
            <a:solidFill>
              <a:srgbClr val="7C5FB2"/>
            </a:solidFill>
            <a:prstDash val="solid"/>
          </a:ln>
        </p:spPr>
        <p:txBody>
          <a:bodyPr/>
          <a:lstStyle/>
          <a:p>
            <a:endParaRPr lang="en-US"/>
          </a:p>
        </p:txBody>
      </p:sp>
      <p:sp>
        <p:nvSpPr>
          <p:cNvPr id="39" name="Shape 37"/>
          <p:cNvSpPr/>
          <p:nvPr/>
        </p:nvSpPr>
        <p:spPr>
          <a:xfrm>
            <a:off x="9189720" y="1783080"/>
            <a:ext cx="2606040" cy="457200"/>
          </a:xfrm>
          <a:prstGeom prst="rect">
            <a:avLst/>
          </a:prstGeom>
          <a:solidFill>
            <a:srgbClr val="7C5FB2"/>
          </a:solidFill>
          <a:ln w="12700">
            <a:solidFill>
              <a:srgbClr val="F0E7FA"/>
            </a:solidFill>
            <a:prstDash val="solid"/>
          </a:ln>
        </p:spPr>
        <p:txBody>
          <a:bodyPr/>
          <a:lstStyle/>
          <a:p>
            <a:endParaRPr lang="en-US"/>
          </a:p>
        </p:txBody>
      </p:sp>
      <p:sp>
        <p:nvSpPr>
          <p:cNvPr id="40" name="Text 38"/>
          <p:cNvSpPr/>
          <p:nvPr/>
        </p:nvSpPr>
        <p:spPr>
          <a:xfrm>
            <a:off x="9259261" y="1901951"/>
            <a:ext cx="2474257" cy="256033"/>
          </a:xfrm>
          <a:prstGeom prst="rect">
            <a:avLst/>
          </a:prstGeom>
          <a:noFill/>
          <a:ln/>
        </p:spPr>
        <p:txBody>
          <a:bodyPr wrap="square" lIns="0" tIns="0" rIns="0" bIns="0" rtlCol="0" anchor="ctr"/>
          <a:lstStyle/>
          <a:p>
            <a:pPr marL="0" indent="0" algn="ctr">
              <a:buNone/>
            </a:pPr>
            <a:r>
              <a:rPr lang="en-US" sz="1550" b="1" dirty="0">
                <a:solidFill>
                  <a:srgbClr val="0D2B45"/>
                </a:solidFill>
              </a:rPr>
              <a:t>Optimization &amp; Innovation</a:t>
            </a:r>
            <a:endParaRPr lang="en-US" sz="1550" dirty="0"/>
          </a:p>
        </p:txBody>
      </p:sp>
      <p:sp>
        <p:nvSpPr>
          <p:cNvPr id="42" name="Text 40"/>
          <p:cNvSpPr/>
          <p:nvPr/>
        </p:nvSpPr>
        <p:spPr>
          <a:xfrm>
            <a:off x="9372600" y="2331720"/>
            <a:ext cx="2194560" cy="201168"/>
          </a:xfrm>
          <a:prstGeom prst="rect">
            <a:avLst/>
          </a:prstGeom>
          <a:noFill/>
          <a:ln/>
        </p:spPr>
        <p:txBody>
          <a:bodyPr wrap="square" lIns="0" tIns="0" rIns="0" bIns="0" rtlCol="0" anchor="ctr"/>
          <a:lstStyle/>
          <a:p>
            <a:pPr marL="0" indent="0">
              <a:buNone/>
            </a:pPr>
            <a:r>
              <a:rPr lang="en-US" sz="1500" dirty="0">
                <a:solidFill>
                  <a:srgbClr val="12212F"/>
                </a:solidFill>
              </a:rPr>
              <a:t>Sustainment</a:t>
            </a:r>
            <a:endParaRPr lang="en-US" sz="1500" dirty="0"/>
          </a:p>
        </p:txBody>
      </p:sp>
      <p:sp>
        <p:nvSpPr>
          <p:cNvPr id="44" name="Text 42"/>
          <p:cNvSpPr/>
          <p:nvPr/>
        </p:nvSpPr>
        <p:spPr>
          <a:xfrm>
            <a:off x="9372600" y="2898648"/>
            <a:ext cx="2194560" cy="201168"/>
          </a:xfrm>
          <a:prstGeom prst="rect">
            <a:avLst/>
          </a:prstGeom>
          <a:noFill/>
          <a:ln/>
        </p:spPr>
        <p:txBody>
          <a:bodyPr wrap="square" lIns="0" tIns="0" rIns="0" bIns="0" rtlCol="0" anchor="ctr"/>
          <a:lstStyle/>
          <a:p>
            <a:pPr marL="0" indent="0">
              <a:buNone/>
            </a:pPr>
            <a:r>
              <a:rPr lang="en-US" sz="1500" dirty="0">
                <a:solidFill>
                  <a:srgbClr val="12212F"/>
                </a:solidFill>
              </a:rPr>
              <a:t>Performance &amp; Scale</a:t>
            </a:r>
            <a:endParaRPr lang="en-US" sz="1500" dirty="0"/>
          </a:p>
        </p:txBody>
      </p:sp>
      <p:sp>
        <p:nvSpPr>
          <p:cNvPr id="46" name="Text 44"/>
          <p:cNvSpPr/>
          <p:nvPr/>
        </p:nvSpPr>
        <p:spPr>
          <a:xfrm>
            <a:off x="9372600" y="3465576"/>
            <a:ext cx="2194560" cy="201168"/>
          </a:xfrm>
          <a:prstGeom prst="rect">
            <a:avLst/>
          </a:prstGeom>
          <a:noFill/>
          <a:ln/>
        </p:spPr>
        <p:txBody>
          <a:bodyPr wrap="square" lIns="0" tIns="0" rIns="0" bIns="0" rtlCol="0" anchor="ctr"/>
          <a:lstStyle/>
          <a:p>
            <a:pPr marL="0" indent="0">
              <a:buNone/>
            </a:pPr>
            <a:r>
              <a:rPr lang="en-US" sz="1500" dirty="0">
                <a:solidFill>
                  <a:srgbClr val="12212F"/>
                </a:solidFill>
              </a:rPr>
              <a:t>Release Discipline</a:t>
            </a:r>
            <a:endParaRPr lang="en-US" sz="1500" dirty="0"/>
          </a:p>
        </p:txBody>
      </p:sp>
      <p:sp>
        <p:nvSpPr>
          <p:cNvPr id="48" name="Text 46"/>
          <p:cNvSpPr/>
          <p:nvPr/>
        </p:nvSpPr>
        <p:spPr>
          <a:xfrm>
            <a:off x="9372600" y="4032504"/>
            <a:ext cx="2194560" cy="201168"/>
          </a:xfrm>
          <a:prstGeom prst="rect">
            <a:avLst/>
          </a:prstGeom>
          <a:noFill/>
          <a:ln/>
        </p:spPr>
        <p:txBody>
          <a:bodyPr wrap="square" lIns="0" tIns="0" rIns="0" bIns="0" rtlCol="0" anchor="ctr"/>
          <a:lstStyle/>
          <a:p>
            <a:pPr marL="0" indent="0">
              <a:buNone/>
            </a:pPr>
            <a:r>
              <a:rPr lang="en-US" sz="1500" dirty="0">
                <a:solidFill>
                  <a:srgbClr val="12212F"/>
                </a:solidFill>
              </a:rPr>
              <a:t>AI Readiness</a:t>
            </a:r>
            <a:endParaRPr lang="en-US" sz="1500" dirty="0"/>
          </a:p>
        </p:txBody>
      </p:sp>
      <p:sp>
        <p:nvSpPr>
          <p:cNvPr id="49" name="Text 47"/>
          <p:cNvSpPr/>
          <p:nvPr/>
        </p:nvSpPr>
        <p:spPr>
          <a:xfrm>
            <a:off x="548640" y="5349240"/>
            <a:ext cx="11247120" cy="567466"/>
          </a:xfrm>
          <a:prstGeom prst="rect">
            <a:avLst/>
          </a:prstGeom>
          <a:noFill/>
          <a:ln/>
        </p:spPr>
        <p:txBody>
          <a:bodyPr wrap="square" lIns="0" tIns="0" rIns="0" bIns="0" rtlCol="0" anchor="ctr"/>
          <a:lstStyle/>
          <a:p>
            <a:pPr marL="0" indent="0">
              <a:buNone/>
            </a:pPr>
            <a:r>
              <a:rPr lang="en-US" sz="1720" b="1" dirty="0">
                <a:solidFill>
                  <a:srgbClr val="0D2B45"/>
                </a:solidFill>
              </a:rPr>
              <a:t>These categories are the building blocks of execution. Weak scores show where the system is exposed.</a:t>
            </a:r>
            <a:endParaRPr lang="en-US" sz="1720" dirty="0"/>
          </a:p>
        </p:txBody>
      </p:sp>
      <p:sp>
        <p:nvSpPr>
          <p:cNvPr id="50"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SCORING LOGIC</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How the assessment becomes a report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Users do not need the math. They need to understand that their inputs roll up into a readable readiness signal.</a:t>
            </a:r>
            <a:endParaRPr lang="en-US" sz="1650" b="1" dirty="0"/>
          </a:p>
        </p:txBody>
      </p:sp>
      <p:sp>
        <p:nvSpPr>
          <p:cNvPr id="5" name="Shape 3"/>
          <p:cNvSpPr/>
          <p:nvPr/>
        </p:nvSpPr>
        <p:spPr>
          <a:xfrm>
            <a:off x="822960" y="1828800"/>
            <a:ext cx="2011680" cy="1234440"/>
          </a:xfrm>
          <a:prstGeom prst="roundRect">
            <a:avLst>
              <a:gd name="adj" fmla="val 5926"/>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6" name="Text 4"/>
          <p:cNvSpPr/>
          <p:nvPr/>
        </p:nvSpPr>
        <p:spPr>
          <a:xfrm>
            <a:off x="987552" y="1975104"/>
            <a:ext cx="1682496" cy="256032"/>
          </a:xfrm>
          <a:prstGeom prst="rect">
            <a:avLst/>
          </a:prstGeom>
          <a:noFill/>
          <a:ln/>
        </p:spPr>
        <p:txBody>
          <a:bodyPr wrap="square" lIns="0" tIns="0" rIns="0" bIns="0" rtlCol="0" anchor="ctr"/>
          <a:lstStyle/>
          <a:p>
            <a:pPr marL="0" indent="0">
              <a:buNone/>
            </a:pPr>
            <a:r>
              <a:rPr lang="en-US" sz="1800" b="1" dirty="0">
                <a:solidFill>
                  <a:srgbClr val="0D2B45"/>
                </a:solidFill>
              </a:rPr>
              <a:t>3 dropdowns</a:t>
            </a:r>
            <a:endParaRPr lang="en-US" sz="1800" dirty="0"/>
          </a:p>
        </p:txBody>
      </p:sp>
      <p:sp>
        <p:nvSpPr>
          <p:cNvPr id="7" name="Text 5"/>
          <p:cNvSpPr/>
          <p:nvPr/>
        </p:nvSpPr>
        <p:spPr>
          <a:xfrm>
            <a:off x="987552" y="2267712"/>
            <a:ext cx="1682496" cy="667512"/>
          </a:xfrm>
          <a:prstGeom prst="rect">
            <a:avLst/>
          </a:prstGeom>
          <a:noFill/>
          <a:ln/>
        </p:spPr>
        <p:txBody>
          <a:bodyPr wrap="square" lIns="254" tIns="254" rIns="254" bIns="254" rtlCol="0" anchor="t"/>
          <a:lstStyle/>
          <a:p>
            <a:pPr marL="0" indent="0">
              <a:buNone/>
            </a:pPr>
            <a:r>
              <a:rPr lang="en-US" sz="1550" dirty="0">
                <a:solidFill>
                  <a:srgbClr val="12212F"/>
                </a:solidFill>
              </a:rPr>
              <a:t>Context Role</a:t>
            </a:r>
            <a:endParaRPr lang="en-US" sz="1550" dirty="0"/>
          </a:p>
          <a:p>
            <a:pPr marL="0" indent="0">
              <a:buNone/>
            </a:pPr>
            <a:r>
              <a:rPr lang="en-US" sz="1550" dirty="0">
                <a:solidFill>
                  <a:srgbClr val="12212F"/>
                </a:solidFill>
              </a:rPr>
              <a:t>Initiative type</a:t>
            </a:r>
            <a:endParaRPr lang="en-US" sz="1550" dirty="0"/>
          </a:p>
          <a:p>
            <a:pPr marL="0" indent="0">
              <a:buNone/>
            </a:pPr>
            <a:r>
              <a:rPr lang="en-US" sz="1550" dirty="0">
                <a:solidFill>
                  <a:srgbClr val="12212F"/>
                </a:solidFill>
              </a:rPr>
              <a:t>Current phase</a:t>
            </a:r>
            <a:endParaRPr lang="en-US" sz="1550" dirty="0"/>
          </a:p>
        </p:txBody>
      </p:sp>
      <p:sp>
        <p:nvSpPr>
          <p:cNvPr id="8" name="Shape 6"/>
          <p:cNvSpPr/>
          <p:nvPr/>
        </p:nvSpPr>
        <p:spPr>
          <a:xfrm>
            <a:off x="2926080" y="2240280"/>
            <a:ext cx="502920" cy="384048"/>
          </a:xfrm>
          <a:prstGeom prst="chevron">
            <a:avLst/>
          </a:prstGeom>
          <a:solidFill>
            <a:srgbClr val="177E89"/>
          </a:solidFill>
          <a:ln w="12700">
            <a:solidFill>
              <a:srgbClr val="177E89"/>
            </a:solidFill>
            <a:prstDash val="solid"/>
          </a:ln>
        </p:spPr>
        <p:txBody>
          <a:bodyPr/>
          <a:lstStyle/>
          <a:p>
            <a:endParaRPr lang="en-US"/>
          </a:p>
        </p:txBody>
      </p:sp>
      <p:sp>
        <p:nvSpPr>
          <p:cNvPr id="9" name="Shape 7"/>
          <p:cNvSpPr/>
          <p:nvPr/>
        </p:nvSpPr>
        <p:spPr>
          <a:xfrm>
            <a:off x="3566160" y="1828800"/>
            <a:ext cx="2011680" cy="1234440"/>
          </a:xfrm>
          <a:prstGeom prst="roundRect">
            <a:avLst>
              <a:gd name="adj" fmla="val 5926"/>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10" name="Text 8"/>
          <p:cNvSpPr/>
          <p:nvPr/>
        </p:nvSpPr>
        <p:spPr>
          <a:xfrm>
            <a:off x="3730752" y="1975104"/>
            <a:ext cx="1682496" cy="256032"/>
          </a:xfrm>
          <a:prstGeom prst="rect">
            <a:avLst/>
          </a:prstGeom>
          <a:noFill/>
          <a:ln/>
        </p:spPr>
        <p:txBody>
          <a:bodyPr wrap="square" lIns="0" tIns="0" rIns="0" bIns="0" rtlCol="0" anchor="ctr"/>
          <a:lstStyle/>
          <a:p>
            <a:pPr marL="0" indent="0">
              <a:buNone/>
            </a:pPr>
            <a:r>
              <a:rPr lang="en-US" sz="1800" b="1" dirty="0">
                <a:solidFill>
                  <a:srgbClr val="0D2B45"/>
                </a:solidFill>
              </a:rPr>
              <a:t>16 slider scores</a:t>
            </a:r>
            <a:endParaRPr lang="en-US" sz="1800" dirty="0"/>
          </a:p>
        </p:txBody>
      </p:sp>
      <p:sp>
        <p:nvSpPr>
          <p:cNvPr id="11" name="Text 9"/>
          <p:cNvSpPr/>
          <p:nvPr/>
        </p:nvSpPr>
        <p:spPr>
          <a:xfrm>
            <a:off x="3730752" y="2267712"/>
            <a:ext cx="1773936" cy="667512"/>
          </a:xfrm>
          <a:prstGeom prst="rect">
            <a:avLst/>
          </a:prstGeom>
          <a:noFill/>
          <a:ln/>
        </p:spPr>
        <p:txBody>
          <a:bodyPr wrap="square" lIns="254" tIns="254" rIns="254" bIns="254" rtlCol="0" anchor="t"/>
          <a:lstStyle/>
          <a:p>
            <a:pPr marL="0" indent="0">
              <a:buNone/>
            </a:pPr>
            <a:r>
              <a:rPr lang="en-US" sz="1550" dirty="0">
                <a:solidFill>
                  <a:srgbClr val="12212F"/>
                </a:solidFill>
              </a:rPr>
              <a:t>Current-state ratings across the readiness categories</a:t>
            </a:r>
            <a:endParaRPr lang="en-US" sz="1550" dirty="0"/>
          </a:p>
        </p:txBody>
      </p:sp>
      <p:sp>
        <p:nvSpPr>
          <p:cNvPr id="12" name="Shape 10"/>
          <p:cNvSpPr/>
          <p:nvPr/>
        </p:nvSpPr>
        <p:spPr>
          <a:xfrm>
            <a:off x="5669280" y="2240280"/>
            <a:ext cx="502920" cy="384048"/>
          </a:xfrm>
          <a:prstGeom prst="chevron">
            <a:avLst/>
          </a:prstGeom>
          <a:solidFill>
            <a:srgbClr val="D9A441"/>
          </a:solidFill>
          <a:ln w="12700">
            <a:solidFill>
              <a:srgbClr val="D9A441"/>
            </a:solidFill>
            <a:prstDash val="solid"/>
          </a:ln>
        </p:spPr>
        <p:txBody>
          <a:bodyPr/>
          <a:lstStyle/>
          <a:p>
            <a:endParaRPr lang="en-US"/>
          </a:p>
        </p:txBody>
      </p:sp>
      <p:sp>
        <p:nvSpPr>
          <p:cNvPr id="13" name="Shape 11"/>
          <p:cNvSpPr/>
          <p:nvPr/>
        </p:nvSpPr>
        <p:spPr>
          <a:xfrm>
            <a:off x="6309360" y="1627632"/>
            <a:ext cx="4983480" cy="1627632"/>
          </a:xfrm>
          <a:prstGeom prst="roundRect">
            <a:avLst>
              <a:gd name="adj" fmla="val 4494"/>
            </a:avLst>
          </a:prstGeom>
          <a:solidFill>
            <a:srgbClr val="FFF7E8"/>
          </a:solidFill>
          <a:ln w="12700">
            <a:solidFill>
              <a:srgbClr val="E9D4A5"/>
            </a:solidFill>
            <a:prstDash val="solid"/>
          </a:ln>
          <a:effectLst>
            <a:outerShdw blurRad="19050" dist="6350" dir="2700000" algn="bl" rotWithShape="0">
              <a:srgbClr val="000000">
                <a:alpha val="12000"/>
              </a:srgbClr>
            </a:outerShdw>
          </a:effectLst>
        </p:spPr>
        <p:txBody>
          <a:bodyPr/>
          <a:lstStyle/>
          <a:p>
            <a:endParaRPr lang="en-US"/>
          </a:p>
        </p:txBody>
      </p:sp>
      <p:sp>
        <p:nvSpPr>
          <p:cNvPr id="14" name="Text 12"/>
          <p:cNvSpPr/>
          <p:nvPr/>
        </p:nvSpPr>
        <p:spPr>
          <a:xfrm>
            <a:off x="6473952" y="1773936"/>
            <a:ext cx="4654296" cy="256032"/>
          </a:xfrm>
          <a:prstGeom prst="rect">
            <a:avLst/>
          </a:prstGeom>
          <a:noFill/>
          <a:ln/>
        </p:spPr>
        <p:txBody>
          <a:bodyPr wrap="square" lIns="0" tIns="0" rIns="0" bIns="0" rtlCol="0" anchor="ctr"/>
          <a:lstStyle/>
          <a:p>
            <a:pPr marL="0" indent="0">
              <a:buNone/>
            </a:pPr>
            <a:r>
              <a:rPr lang="en-US" sz="1800" b="1" dirty="0">
                <a:solidFill>
                  <a:srgbClr val="0D2B45"/>
                </a:solidFill>
              </a:rPr>
              <a:t>Your scores roll up into a readiness signal</a:t>
            </a:r>
            <a:endParaRPr lang="en-US" sz="1800" dirty="0"/>
          </a:p>
        </p:txBody>
      </p:sp>
      <p:sp>
        <p:nvSpPr>
          <p:cNvPr id="15" name="Text 13"/>
          <p:cNvSpPr/>
          <p:nvPr/>
        </p:nvSpPr>
        <p:spPr>
          <a:xfrm>
            <a:off x="6473952" y="2066544"/>
            <a:ext cx="4654296" cy="1060704"/>
          </a:xfrm>
          <a:prstGeom prst="rect">
            <a:avLst/>
          </a:prstGeom>
          <a:noFill/>
          <a:ln/>
        </p:spPr>
        <p:txBody>
          <a:bodyPr wrap="square" lIns="254" tIns="254" rIns="254" bIns="254" rtlCol="0" anchor="t"/>
          <a:lstStyle/>
          <a:p>
            <a:pPr marL="0" indent="0">
              <a:buNone/>
            </a:pPr>
            <a:r>
              <a:rPr lang="en-US" sz="1550" dirty="0">
                <a:solidFill>
                  <a:srgbClr val="12212F"/>
                </a:solidFill>
              </a:rPr>
              <a:t>The tool turns the inputs into an overall signal, phase-level patterns, and practical follow-up prompts leaders can use.</a:t>
            </a:r>
            <a:endParaRPr lang="en-US" sz="1550" dirty="0"/>
          </a:p>
        </p:txBody>
      </p:sp>
      <p:sp>
        <p:nvSpPr>
          <p:cNvPr id="16" name="Shape 14"/>
          <p:cNvSpPr/>
          <p:nvPr/>
        </p:nvSpPr>
        <p:spPr>
          <a:xfrm>
            <a:off x="868680" y="3977640"/>
            <a:ext cx="2487168" cy="1005840"/>
          </a:xfrm>
          <a:prstGeom prst="roundRect">
            <a:avLst>
              <a:gd name="adj" fmla="val 7273"/>
            </a:avLst>
          </a:prstGeom>
          <a:solidFill>
            <a:srgbClr val="DCEAF7"/>
          </a:solidFill>
          <a:ln w="12700">
            <a:solidFill>
              <a:srgbClr val="4A86C5"/>
            </a:solidFill>
            <a:prstDash val="solid"/>
          </a:ln>
          <a:effectLst>
            <a:outerShdw blurRad="19050" dist="6350" dir="2700000" algn="bl" rotWithShape="0">
              <a:srgbClr val="000000">
                <a:alpha val="12000"/>
              </a:srgbClr>
            </a:outerShdw>
          </a:effectLst>
        </p:spPr>
        <p:txBody>
          <a:bodyPr/>
          <a:lstStyle/>
          <a:p>
            <a:endParaRPr lang="en-US"/>
          </a:p>
        </p:txBody>
      </p:sp>
      <p:sp>
        <p:nvSpPr>
          <p:cNvPr id="17" name="Text 15"/>
          <p:cNvSpPr/>
          <p:nvPr/>
        </p:nvSpPr>
        <p:spPr>
          <a:xfrm>
            <a:off x="1033272" y="4123944"/>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Overall readiness signal</a:t>
            </a:r>
            <a:endParaRPr lang="en-US" sz="1800" dirty="0"/>
          </a:p>
        </p:txBody>
      </p:sp>
      <p:sp>
        <p:nvSpPr>
          <p:cNvPr id="18" name="Text 16"/>
          <p:cNvSpPr/>
          <p:nvPr/>
        </p:nvSpPr>
        <p:spPr>
          <a:xfrm>
            <a:off x="1033272"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19" name="Shape 17"/>
          <p:cNvSpPr/>
          <p:nvPr/>
        </p:nvSpPr>
        <p:spPr>
          <a:xfrm>
            <a:off x="3685032" y="3977640"/>
            <a:ext cx="2487168" cy="1005840"/>
          </a:xfrm>
          <a:prstGeom prst="roundRect">
            <a:avLst>
              <a:gd name="adj" fmla="val 7273"/>
            </a:avLst>
          </a:prstGeom>
          <a:solidFill>
            <a:srgbClr val="DDF3EF"/>
          </a:solidFill>
          <a:ln w="12700">
            <a:solidFill>
              <a:srgbClr val="2E8B78"/>
            </a:solidFill>
            <a:prstDash val="solid"/>
          </a:ln>
          <a:effectLst>
            <a:outerShdw blurRad="19050" dist="6350" dir="2700000" algn="bl" rotWithShape="0">
              <a:srgbClr val="000000">
                <a:alpha val="12000"/>
              </a:srgbClr>
            </a:outerShdw>
          </a:effectLst>
        </p:spPr>
        <p:txBody>
          <a:bodyPr/>
          <a:lstStyle/>
          <a:p>
            <a:endParaRPr lang="en-US"/>
          </a:p>
        </p:txBody>
      </p:sp>
      <p:sp>
        <p:nvSpPr>
          <p:cNvPr id="20" name="Text 18"/>
          <p:cNvSpPr/>
          <p:nvPr/>
        </p:nvSpPr>
        <p:spPr>
          <a:xfrm>
            <a:off x="3849624" y="4123944"/>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Phase pattern and heatmap</a:t>
            </a:r>
            <a:endParaRPr lang="en-US" sz="1800" dirty="0"/>
          </a:p>
        </p:txBody>
      </p:sp>
      <p:sp>
        <p:nvSpPr>
          <p:cNvPr id="21" name="Text 19"/>
          <p:cNvSpPr/>
          <p:nvPr/>
        </p:nvSpPr>
        <p:spPr>
          <a:xfrm>
            <a:off x="3849624"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22" name="Shape 20"/>
          <p:cNvSpPr/>
          <p:nvPr/>
        </p:nvSpPr>
        <p:spPr>
          <a:xfrm>
            <a:off x="6501384" y="3977640"/>
            <a:ext cx="2487168" cy="1005840"/>
          </a:xfrm>
          <a:prstGeom prst="roundRect">
            <a:avLst>
              <a:gd name="adj" fmla="val 7273"/>
            </a:avLst>
          </a:prstGeom>
          <a:solidFill>
            <a:srgbClr val="FFF1D6"/>
          </a:solidFill>
          <a:ln w="12700">
            <a:solidFill>
              <a:srgbClr val="C08A13"/>
            </a:solidFill>
            <a:prstDash val="solid"/>
          </a:ln>
          <a:effectLst>
            <a:outerShdw blurRad="19050" dist="6350" dir="2700000" algn="bl" rotWithShape="0">
              <a:srgbClr val="000000">
                <a:alpha val="12000"/>
              </a:srgbClr>
            </a:outerShdw>
          </a:effectLst>
        </p:spPr>
        <p:txBody>
          <a:bodyPr/>
          <a:lstStyle/>
          <a:p>
            <a:endParaRPr lang="en-US"/>
          </a:p>
        </p:txBody>
      </p:sp>
      <p:sp>
        <p:nvSpPr>
          <p:cNvPr id="23" name="Text 21"/>
          <p:cNvSpPr/>
          <p:nvPr/>
        </p:nvSpPr>
        <p:spPr>
          <a:xfrm>
            <a:off x="6665976" y="4123944"/>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Executive summary and top exposures</a:t>
            </a:r>
            <a:endParaRPr lang="en-US" sz="1800" dirty="0"/>
          </a:p>
        </p:txBody>
      </p:sp>
      <p:sp>
        <p:nvSpPr>
          <p:cNvPr id="24" name="Text 22"/>
          <p:cNvSpPr/>
          <p:nvPr/>
        </p:nvSpPr>
        <p:spPr>
          <a:xfrm>
            <a:off x="6665976"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25" name="Shape 23"/>
          <p:cNvSpPr/>
          <p:nvPr/>
        </p:nvSpPr>
        <p:spPr>
          <a:xfrm>
            <a:off x="9317736" y="3977640"/>
            <a:ext cx="2487168" cy="1005840"/>
          </a:xfrm>
          <a:prstGeom prst="roundRect">
            <a:avLst>
              <a:gd name="adj" fmla="val 7273"/>
            </a:avLst>
          </a:prstGeom>
          <a:solidFill>
            <a:srgbClr val="F0E7FA"/>
          </a:solidFill>
          <a:ln w="12700">
            <a:solidFill>
              <a:srgbClr val="7C5FB2"/>
            </a:solidFill>
            <a:prstDash val="solid"/>
          </a:ln>
          <a:effectLst>
            <a:outerShdw blurRad="19050" dist="6350" dir="2700000" algn="bl" rotWithShape="0">
              <a:srgbClr val="000000">
                <a:alpha val="12000"/>
              </a:srgbClr>
            </a:outerShdw>
          </a:effectLst>
        </p:spPr>
        <p:txBody>
          <a:bodyPr/>
          <a:lstStyle/>
          <a:p>
            <a:endParaRPr lang="en-US"/>
          </a:p>
        </p:txBody>
      </p:sp>
      <p:sp>
        <p:nvSpPr>
          <p:cNvPr id="26" name="Text 24"/>
          <p:cNvSpPr/>
          <p:nvPr/>
        </p:nvSpPr>
        <p:spPr>
          <a:xfrm>
            <a:off x="9482328" y="4251960"/>
            <a:ext cx="2157984" cy="256032"/>
          </a:xfrm>
          <a:prstGeom prst="rect">
            <a:avLst/>
          </a:prstGeom>
          <a:noFill/>
          <a:ln/>
        </p:spPr>
        <p:txBody>
          <a:bodyPr wrap="square" lIns="0" tIns="0" rIns="0" bIns="0" rtlCol="0" anchor="ctr"/>
          <a:lstStyle/>
          <a:p>
            <a:pPr marL="0" indent="0">
              <a:buNone/>
            </a:pPr>
            <a:r>
              <a:rPr lang="en-US" sz="1800" b="1" dirty="0">
                <a:solidFill>
                  <a:srgbClr val="0D2B45"/>
                </a:solidFill>
              </a:rPr>
              <a:t>Leadership questions and warnings</a:t>
            </a:r>
            <a:endParaRPr lang="en-US" sz="1800" dirty="0"/>
          </a:p>
        </p:txBody>
      </p:sp>
      <p:sp>
        <p:nvSpPr>
          <p:cNvPr id="27" name="Text 25"/>
          <p:cNvSpPr/>
          <p:nvPr/>
        </p:nvSpPr>
        <p:spPr>
          <a:xfrm>
            <a:off x="9482328" y="4416552"/>
            <a:ext cx="2157984" cy="438912"/>
          </a:xfrm>
          <a:prstGeom prst="rect">
            <a:avLst/>
          </a:prstGeom>
          <a:noFill/>
          <a:ln/>
        </p:spPr>
        <p:txBody>
          <a:bodyPr wrap="square" lIns="254" tIns="254" rIns="254" bIns="254" rtlCol="0" anchor="t"/>
          <a:lstStyle/>
          <a:p>
            <a:pPr marL="0" indent="0">
              <a:buNone/>
            </a:pPr>
            <a:endParaRPr lang="en-US" sz="1550" dirty="0"/>
          </a:p>
        </p:txBody>
      </p:sp>
      <p:sp>
        <p:nvSpPr>
          <p:cNvPr id="28" name="Text 26"/>
          <p:cNvSpPr/>
          <p:nvPr/>
        </p:nvSpPr>
        <p:spPr>
          <a:xfrm>
            <a:off x="868680" y="5349240"/>
            <a:ext cx="9875520" cy="237744"/>
          </a:xfrm>
          <a:prstGeom prst="rect">
            <a:avLst/>
          </a:prstGeom>
          <a:noFill/>
          <a:ln/>
        </p:spPr>
        <p:txBody>
          <a:bodyPr wrap="square" lIns="0" tIns="0" rIns="0" bIns="0" rtlCol="0" anchor="ctr"/>
          <a:lstStyle/>
          <a:p>
            <a:pPr marL="0" indent="0">
              <a:buNone/>
            </a:pPr>
            <a:r>
              <a:rPr lang="en-US" sz="1720" b="1" dirty="0">
                <a:solidFill>
                  <a:srgbClr val="0D2B45"/>
                </a:solidFill>
              </a:rPr>
              <a:t>Plain-English takeaway: the assessment does not just produce scores. It produces a pattern leaders can read and act on.</a:t>
            </a:r>
            <a:endParaRPr lang="en-US" sz="1720"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a:lstStyle>
            <a:lvl1pPr>
              <a:defRPr sz="1000">
                <a:solidFill>
                  <a:srgbClr val="7A8894"/>
                </a:solidFill>
                <a:latin typeface="Aptos"/>
                <a:ea typeface="Aptos"/>
                <a:cs typeface="Aptos"/>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1</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What users see first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dirty="0">
                <a:solidFill>
                  <a:srgbClr val="5B6B7A"/>
                </a:solidFill>
              </a:rPr>
              <a:t>The opening page anchors the result in the user’s selections and shows the phase pattern immediately.</a:t>
            </a:r>
            <a:endParaRPr lang="en-US" sz="1650" dirty="0"/>
          </a:p>
        </p:txBody>
      </p:sp>
      <p:sp>
        <p:nvSpPr>
          <p:cNvPr id="5" name="Shape 3"/>
          <p:cNvSpPr/>
          <p:nvPr/>
        </p:nvSpPr>
        <p:spPr>
          <a:xfrm>
            <a:off x="868680" y="1645920"/>
            <a:ext cx="3931920" cy="4069080"/>
          </a:xfrm>
          <a:prstGeom prst="roundRect">
            <a:avLst>
              <a:gd name="adj" fmla="val 1395"/>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868680" y="1645920"/>
            <a:ext cx="393192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1014984" y="1709928"/>
            <a:ext cx="363931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1</a:t>
            </a:r>
            <a:endParaRPr lang="en-US" sz="1400" dirty="0"/>
          </a:p>
        </p:txBody>
      </p:sp>
      <p:sp>
        <p:nvSpPr>
          <p:cNvPr id="8" name="Shape 6"/>
          <p:cNvSpPr/>
          <p:nvPr/>
        </p:nvSpPr>
        <p:spPr>
          <a:xfrm>
            <a:off x="1014984" y="2103120"/>
            <a:ext cx="363931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9" name="Text 7"/>
          <p:cNvSpPr/>
          <p:nvPr/>
        </p:nvSpPr>
        <p:spPr>
          <a:xfrm>
            <a:off x="1124712" y="2176272"/>
            <a:ext cx="3419856" cy="347472"/>
          </a:xfrm>
          <a:prstGeom prst="rect">
            <a:avLst/>
          </a:prstGeom>
          <a:noFill/>
          <a:ln/>
        </p:spPr>
        <p:txBody>
          <a:bodyPr wrap="square" lIns="0" tIns="0" rIns="0" bIns="0" rtlCol="0" anchor="ctr"/>
          <a:lstStyle/>
          <a:p>
            <a:pPr marL="0" indent="0">
              <a:buNone/>
            </a:pPr>
            <a:r>
              <a:rPr lang="en-US" sz="1250" dirty="0">
                <a:solidFill>
                  <a:srgbClr val="0D2B45"/>
                </a:solidFill>
              </a:rPr>
              <a:t>Selected role · initiative type · current phase</a:t>
            </a:r>
            <a:endParaRPr lang="en-US" sz="1250" dirty="0"/>
          </a:p>
        </p:txBody>
      </p:sp>
      <p:sp>
        <p:nvSpPr>
          <p:cNvPr id="10" name="Shape 8"/>
          <p:cNvSpPr/>
          <p:nvPr/>
        </p:nvSpPr>
        <p:spPr>
          <a:xfrm>
            <a:off x="1014984" y="2706624"/>
            <a:ext cx="3639312" cy="493776"/>
          </a:xfrm>
          <a:prstGeom prst="roundRect">
            <a:avLst>
              <a:gd name="adj" fmla="val 5556"/>
            </a:avLst>
          </a:prstGeom>
          <a:solidFill>
            <a:srgbClr val="FFFFFF"/>
          </a:solidFill>
          <a:ln w="12700">
            <a:solidFill>
              <a:srgbClr val="D7E2EA"/>
            </a:solidFill>
            <a:prstDash val="solid"/>
          </a:ln>
        </p:spPr>
        <p:txBody>
          <a:bodyPr/>
          <a:lstStyle/>
          <a:p>
            <a:endParaRPr lang="en-US"/>
          </a:p>
        </p:txBody>
      </p:sp>
      <p:sp>
        <p:nvSpPr>
          <p:cNvPr id="11" name="Text 9"/>
          <p:cNvSpPr/>
          <p:nvPr/>
        </p:nvSpPr>
        <p:spPr>
          <a:xfrm>
            <a:off x="1124712" y="2779776"/>
            <a:ext cx="3419856" cy="347472"/>
          </a:xfrm>
          <a:prstGeom prst="rect">
            <a:avLst/>
          </a:prstGeom>
          <a:noFill/>
          <a:ln/>
        </p:spPr>
        <p:txBody>
          <a:bodyPr wrap="square" lIns="0" tIns="0" rIns="0" bIns="0" rtlCol="0" anchor="ctr"/>
          <a:lstStyle/>
          <a:p>
            <a:pPr marL="0" indent="0">
              <a:buNone/>
            </a:pPr>
            <a:r>
              <a:rPr lang="en-US" sz="1250" dirty="0">
                <a:solidFill>
                  <a:srgbClr val="0D2B45"/>
                </a:solidFill>
              </a:rPr>
              <a:t>Phase score strip / summary</a:t>
            </a:r>
            <a:endParaRPr lang="en-US" sz="1250" dirty="0"/>
          </a:p>
        </p:txBody>
      </p:sp>
      <p:sp>
        <p:nvSpPr>
          <p:cNvPr id="12" name="Shape 10"/>
          <p:cNvSpPr/>
          <p:nvPr/>
        </p:nvSpPr>
        <p:spPr>
          <a:xfrm>
            <a:off x="1014984" y="3310128"/>
            <a:ext cx="3639312" cy="493776"/>
          </a:xfrm>
          <a:prstGeom prst="roundRect">
            <a:avLst>
              <a:gd name="adj" fmla="val 5556"/>
            </a:avLst>
          </a:prstGeom>
          <a:solidFill>
            <a:srgbClr val="DCEAF7"/>
          </a:solidFill>
          <a:ln w="12700">
            <a:solidFill>
              <a:srgbClr val="D7E2EA"/>
            </a:solidFill>
            <a:prstDash val="solid"/>
          </a:ln>
        </p:spPr>
        <p:txBody>
          <a:bodyPr/>
          <a:lstStyle/>
          <a:p>
            <a:endParaRPr lang="en-US"/>
          </a:p>
        </p:txBody>
      </p:sp>
      <p:sp>
        <p:nvSpPr>
          <p:cNvPr id="13" name="Text 11"/>
          <p:cNvSpPr/>
          <p:nvPr/>
        </p:nvSpPr>
        <p:spPr>
          <a:xfrm>
            <a:off x="1124712" y="3383280"/>
            <a:ext cx="3419856" cy="347472"/>
          </a:xfrm>
          <a:prstGeom prst="rect">
            <a:avLst/>
          </a:prstGeom>
          <a:noFill/>
          <a:ln/>
        </p:spPr>
        <p:txBody>
          <a:bodyPr wrap="square" lIns="0" tIns="0" rIns="0" bIns="0" rtlCol="0" anchor="ctr"/>
          <a:lstStyle/>
          <a:p>
            <a:pPr marL="0" indent="0">
              <a:buNone/>
            </a:pPr>
            <a:r>
              <a:rPr lang="en-US" sz="1250" dirty="0">
                <a:solidFill>
                  <a:srgbClr val="0D2B45"/>
                </a:solidFill>
              </a:rPr>
              <a:t>Laying the Foundation</a:t>
            </a:r>
            <a:endParaRPr lang="en-US" sz="1250" dirty="0"/>
          </a:p>
        </p:txBody>
      </p:sp>
      <p:sp>
        <p:nvSpPr>
          <p:cNvPr id="14" name="Shape 12"/>
          <p:cNvSpPr/>
          <p:nvPr/>
        </p:nvSpPr>
        <p:spPr>
          <a:xfrm>
            <a:off x="1014984" y="3913632"/>
            <a:ext cx="3639312" cy="493776"/>
          </a:xfrm>
          <a:prstGeom prst="roundRect">
            <a:avLst>
              <a:gd name="adj" fmla="val 5556"/>
            </a:avLst>
          </a:prstGeom>
          <a:solidFill>
            <a:srgbClr val="DDF3EF"/>
          </a:solidFill>
          <a:ln w="12700">
            <a:solidFill>
              <a:srgbClr val="D7E2EA"/>
            </a:solidFill>
            <a:prstDash val="solid"/>
          </a:ln>
        </p:spPr>
        <p:txBody>
          <a:bodyPr/>
          <a:lstStyle/>
          <a:p>
            <a:endParaRPr lang="en-US"/>
          </a:p>
        </p:txBody>
      </p:sp>
      <p:sp>
        <p:nvSpPr>
          <p:cNvPr id="15" name="Text 13"/>
          <p:cNvSpPr/>
          <p:nvPr/>
        </p:nvSpPr>
        <p:spPr>
          <a:xfrm>
            <a:off x="1124712" y="3986784"/>
            <a:ext cx="3419856" cy="347472"/>
          </a:xfrm>
          <a:prstGeom prst="rect">
            <a:avLst/>
          </a:prstGeom>
          <a:noFill/>
          <a:ln/>
        </p:spPr>
        <p:txBody>
          <a:bodyPr wrap="square" lIns="0" tIns="0" rIns="0" bIns="0" rtlCol="0" anchor="ctr"/>
          <a:lstStyle/>
          <a:p>
            <a:pPr marL="0" indent="0">
              <a:buNone/>
            </a:pPr>
            <a:r>
              <a:rPr lang="en-US" sz="1250" dirty="0">
                <a:solidFill>
                  <a:srgbClr val="0D2B45"/>
                </a:solidFill>
              </a:rPr>
              <a:t>Designing for Execution</a:t>
            </a:r>
            <a:endParaRPr lang="en-US" sz="1250" dirty="0"/>
          </a:p>
        </p:txBody>
      </p:sp>
      <p:sp>
        <p:nvSpPr>
          <p:cNvPr id="16" name="Shape 14"/>
          <p:cNvSpPr/>
          <p:nvPr/>
        </p:nvSpPr>
        <p:spPr>
          <a:xfrm>
            <a:off x="1014984" y="4517136"/>
            <a:ext cx="3639312" cy="493776"/>
          </a:xfrm>
          <a:prstGeom prst="roundRect">
            <a:avLst>
              <a:gd name="adj" fmla="val 5556"/>
            </a:avLst>
          </a:prstGeom>
          <a:solidFill>
            <a:srgbClr val="FFF1D6"/>
          </a:solidFill>
          <a:ln w="12700">
            <a:solidFill>
              <a:srgbClr val="D7E2EA"/>
            </a:solidFill>
            <a:prstDash val="solid"/>
          </a:ln>
        </p:spPr>
        <p:txBody>
          <a:bodyPr/>
          <a:lstStyle/>
          <a:p>
            <a:endParaRPr lang="en-US"/>
          </a:p>
        </p:txBody>
      </p:sp>
      <p:sp>
        <p:nvSpPr>
          <p:cNvPr id="17" name="Text 15"/>
          <p:cNvSpPr/>
          <p:nvPr/>
        </p:nvSpPr>
        <p:spPr>
          <a:xfrm>
            <a:off x="1124712" y="4590288"/>
            <a:ext cx="3419856" cy="347472"/>
          </a:xfrm>
          <a:prstGeom prst="rect">
            <a:avLst/>
          </a:prstGeom>
          <a:noFill/>
          <a:ln/>
        </p:spPr>
        <p:txBody>
          <a:bodyPr wrap="square" lIns="0" tIns="0" rIns="0" bIns="0" rtlCol="0" anchor="ctr"/>
          <a:lstStyle/>
          <a:p>
            <a:pPr marL="0" indent="0">
              <a:buNone/>
            </a:pPr>
            <a:r>
              <a:rPr lang="en-US" sz="1250" dirty="0">
                <a:solidFill>
                  <a:srgbClr val="0D2B45"/>
                </a:solidFill>
              </a:rPr>
              <a:t>Execution &amp; Governance</a:t>
            </a:r>
            <a:endParaRPr lang="en-US" sz="1250" dirty="0"/>
          </a:p>
        </p:txBody>
      </p:sp>
      <p:sp>
        <p:nvSpPr>
          <p:cNvPr id="18" name="Shape 16"/>
          <p:cNvSpPr/>
          <p:nvPr/>
        </p:nvSpPr>
        <p:spPr>
          <a:xfrm>
            <a:off x="1014984" y="5120640"/>
            <a:ext cx="3639312" cy="493776"/>
          </a:xfrm>
          <a:prstGeom prst="roundRect">
            <a:avLst>
              <a:gd name="adj" fmla="val 5556"/>
            </a:avLst>
          </a:prstGeom>
          <a:solidFill>
            <a:srgbClr val="F0E7FA"/>
          </a:solidFill>
          <a:ln w="12700">
            <a:solidFill>
              <a:srgbClr val="D7E2EA"/>
            </a:solidFill>
            <a:prstDash val="solid"/>
          </a:ln>
        </p:spPr>
        <p:txBody>
          <a:bodyPr/>
          <a:lstStyle/>
          <a:p>
            <a:endParaRPr lang="en-US"/>
          </a:p>
        </p:txBody>
      </p:sp>
      <p:sp>
        <p:nvSpPr>
          <p:cNvPr id="19" name="Text 17"/>
          <p:cNvSpPr/>
          <p:nvPr/>
        </p:nvSpPr>
        <p:spPr>
          <a:xfrm>
            <a:off x="1124712" y="5193792"/>
            <a:ext cx="3419856" cy="347472"/>
          </a:xfrm>
          <a:prstGeom prst="rect">
            <a:avLst/>
          </a:prstGeom>
          <a:noFill/>
          <a:ln/>
        </p:spPr>
        <p:txBody>
          <a:bodyPr wrap="square" lIns="0" tIns="0" rIns="0" bIns="0" rtlCol="0" anchor="ctr"/>
          <a:lstStyle/>
          <a:p>
            <a:pPr marL="0" indent="0">
              <a:buNone/>
            </a:pPr>
            <a:r>
              <a:rPr lang="en-US" sz="1250" dirty="0">
                <a:solidFill>
                  <a:srgbClr val="0D2B45"/>
                </a:solidFill>
              </a:rPr>
              <a:t>Optimization &amp; Innovation</a:t>
            </a:r>
            <a:endParaRPr lang="en-US" sz="1250" dirty="0"/>
          </a:p>
        </p:txBody>
      </p:sp>
      <p:sp>
        <p:nvSpPr>
          <p:cNvPr id="20" name="Shape 18"/>
          <p:cNvSpPr/>
          <p:nvPr/>
        </p:nvSpPr>
        <p:spPr>
          <a:xfrm>
            <a:off x="5303520" y="1828800"/>
            <a:ext cx="5486400" cy="1051560"/>
          </a:xfrm>
          <a:prstGeom prst="roundRect">
            <a:avLst>
              <a:gd name="adj" fmla="val 6957"/>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1" name="Text 19"/>
          <p:cNvSpPr/>
          <p:nvPr/>
        </p:nvSpPr>
        <p:spPr>
          <a:xfrm>
            <a:off x="5468112" y="197510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Page 1</a:t>
            </a:r>
            <a:endParaRPr lang="en-US" sz="1800" dirty="0"/>
          </a:p>
        </p:txBody>
      </p:sp>
      <p:sp>
        <p:nvSpPr>
          <p:cNvPr id="22" name="Text 20"/>
          <p:cNvSpPr/>
          <p:nvPr/>
        </p:nvSpPr>
        <p:spPr>
          <a:xfrm>
            <a:off x="5468112" y="2267712"/>
            <a:ext cx="5157216" cy="484632"/>
          </a:xfrm>
          <a:prstGeom prst="rect">
            <a:avLst/>
          </a:prstGeom>
          <a:noFill/>
          <a:ln/>
        </p:spPr>
        <p:txBody>
          <a:bodyPr wrap="square" lIns="254" tIns="254" rIns="254" bIns="254" rtlCol="0" anchor="t"/>
          <a:lstStyle/>
          <a:p>
            <a:r>
              <a:rPr lang="en-US" sz="1600" dirty="0"/>
              <a:t>The report header carries the selected role, initiative, and phase.</a:t>
            </a:r>
            <a:endParaRPr lang="en-US" sz="1550" dirty="0"/>
          </a:p>
        </p:txBody>
      </p:sp>
      <p:sp>
        <p:nvSpPr>
          <p:cNvPr id="23" name="Shape 21"/>
          <p:cNvSpPr/>
          <p:nvPr/>
        </p:nvSpPr>
        <p:spPr>
          <a:xfrm>
            <a:off x="5303520" y="3063240"/>
            <a:ext cx="5486400" cy="1051560"/>
          </a:xfrm>
          <a:prstGeom prst="roundRect">
            <a:avLst>
              <a:gd name="adj" fmla="val 6957"/>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4" name="Text 22"/>
          <p:cNvSpPr/>
          <p:nvPr/>
        </p:nvSpPr>
        <p:spPr>
          <a:xfrm>
            <a:off x="5468112" y="320954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First view = the phase pattern</a:t>
            </a:r>
            <a:endParaRPr lang="en-US" sz="1800" dirty="0"/>
          </a:p>
        </p:txBody>
      </p:sp>
      <p:sp>
        <p:nvSpPr>
          <p:cNvPr id="25" name="Text 23"/>
          <p:cNvSpPr/>
          <p:nvPr/>
        </p:nvSpPr>
        <p:spPr>
          <a:xfrm>
            <a:off x="5468112" y="3502152"/>
            <a:ext cx="5157216" cy="484632"/>
          </a:xfrm>
          <a:prstGeom prst="rect">
            <a:avLst/>
          </a:prstGeom>
          <a:noFill/>
          <a:ln/>
        </p:spPr>
        <p:txBody>
          <a:bodyPr wrap="square" lIns="254" tIns="254" rIns="254" bIns="254" rtlCol="0" anchor="t"/>
          <a:lstStyle/>
          <a:p>
            <a:pPr marL="0" indent="0">
              <a:buNone/>
            </a:pPr>
            <a:r>
              <a:rPr lang="en-US" sz="1550" dirty="0">
                <a:solidFill>
                  <a:srgbClr val="12212F"/>
                </a:solidFill>
              </a:rPr>
              <a:t>Users can immediately see whether readiness is balanced or whether one phase looks weaker than the rest.</a:t>
            </a:r>
            <a:endParaRPr lang="en-US" sz="1550" dirty="0"/>
          </a:p>
        </p:txBody>
      </p:sp>
      <p:sp>
        <p:nvSpPr>
          <p:cNvPr id="26" name="Shape 24"/>
          <p:cNvSpPr/>
          <p:nvPr/>
        </p:nvSpPr>
        <p:spPr>
          <a:xfrm>
            <a:off x="5303520" y="4297680"/>
            <a:ext cx="5486400" cy="1051560"/>
          </a:xfrm>
          <a:prstGeom prst="roundRect">
            <a:avLst>
              <a:gd name="adj" fmla="val 6957"/>
            </a:avLst>
          </a:prstGeom>
          <a:solidFill>
            <a:srgbClr val="EDF7F8"/>
          </a:solidFill>
          <a:ln w="12700">
            <a:solidFill>
              <a:srgbClr val="C5E6EA"/>
            </a:solidFill>
            <a:prstDash val="solid"/>
          </a:ln>
          <a:effectLst>
            <a:outerShdw blurRad="19050" dist="6350" dir="2700000" algn="bl" rotWithShape="0">
              <a:srgbClr val="000000">
                <a:alpha val="12000"/>
              </a:srgbClr>
            </a:outerShdw>
          </a:effectLst>
        </p:spPr>
        <p:txBody>
          <a:bodyPr/>
          <a:lstStyle/>
          <a:p>
            <a:endParaRPr lang="en-US"/>
          </a:p>
        </p:txBody>
      </p:sp>
      <p:sp>
        <p:nvSpPr>
          <p:cNvPr id="27" name="Text 25"/>
          <p:cNvSpPr/>
          <p:nvPr/>
        </p:nvSpPr>
        <p:spPr>
          <a:xfrm>
            <a:off x="5468112" y="444398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User takeaway</a:t>
            </a:r>
            <a:endParaRPr lang="en-US" sz="1800" dirty="0"/>
          </a:p>
        </p:txBody>
      </p:sp>
      <p:sp>
        <p:nvSpPr>
          <p:cNvPr id="28" name="Text 26"/>
          <p:cNvSpPr/>
          <p:nvPr/>
        </p:nvSpPr>
        <p:spPr>
          <a:xfrm>
            <a:off x="5468112" y="4736592"/>
            <a:ext cx="5157216" cy="484632"/>
          </a:xfrm>
          <a:prstGeom prst="rect">
            <a:avLst/>
          </a:prstGeom>
          <a:noFill/>
          <a:ln/>
        </p:spPr>
        <p:txBody>
          <a:bodyPr wrap="square" lIns="254" tIns="254" rIns="254" bIns="254" rtlCol="0" anchor="t"/>
          <a:lstStyle/>
          <a:p>
            <a:r>
              <a:rPr lang="en-US" sz="1600" dirty="0"/>
              <a:t>Shows where strengths concentrate and where the system is exposed.</a:t>
            </a:r>
            <a:endParaRPr lang="en-US" sz="1550"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10</a:t>
            </a:fld>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2</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Primary readiness signal and summary</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dirty="0">
                <a:solidFill>
                  <a:srgbClr val="5B6B7A"/>
                </a:solidFill>
              </a:rPr>
              <a:t>This is where the report turns the raw selections into a leadership readout.</a:t>
            </a:r>
            <a:endParaRPr lang="en-US" sz="1650" dirty="0"/>
          </a:p>
        </p:txBody>
      </p:sp>
      <p:sp>
        <p:nvSpPr>
          <p:cNvPr id="5" name="Shape 3"/>
          <p:cNvSpPr/>
          <p:nvPr/>
        </p:nvSpPr>
        <p:spPr>
          <a:xfrm>
            <a:off x="868680" y="1600200"/>
            <a:ext cx="3977640" cy="4133088"/>
          </a:xfrm>
          <a:prstGeom prst="roundRect">
            <a:avLst>
              <a:gd name="adj" fmla="val 1379"/>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868680" y="1600200"/>
            <a:ext cx="397764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1014984" y="1664208"/>
            <a:ext cx="368503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2</a:t>
            </a:r>
            <a:endParaRPr lang="en-US" sz="1400" dirty="0"/>
          </a:p>
        </p:txBody>
      </p:sp>
      <p:sp>
        <p:nvSpPr>
          <p:cNvPr id="8" name="Shape 6"/>
          <p:cNvSpPr/>
          <p:nvPr/>
        </p:nvSpPr>
        <p:spPr>
          <a:xfrm>
            <a:off x="1014984" y="2057400"/>
            <a:ext cx="3685032" cy="493776"/>
          </a:xfrm>
          <a:prstGeom prst="roundRect">
            <a:avLst>
              <a:gd name="adj" fmla="val 5556"/>
            </a:avLst>
          </a:prstGeom>
          <a:solidFill>
            <a:srgbClr val="FFF7E8"/>
          </a:solidFill>
          <a:ln w="12700">
            <a:solidFill>
              <a:srgbClr val="E9D4A5"/>
            </a:solidFill>
            <a:prstDash val="solid"/>
          </a:ln>
        </p:spPr>
        <p:txBody>
          <a:bodyPr/>
          <a:lstStyle/>
          <a:p>
            <a:endParaRPr lang="en-US"/>
          </a:p>
        </p:txBody>
      </p:sp>
      <p:sp>
        <p:nvSpPr>
          <p:cNvPr id="9" name="Text 7"/>
          <p:cNvSpPr/>
          <p:nvPr/>
        </p:nvSpPr>
        <p:spPr>
          <a:xfrm>
            <a:off x="1124712" y="2130552"/>
            <a:ext cx="3465576" cy="347472"/>
          </a:xfrm>
          <a:prstGeom prst="rect">
            <a:avLst/>
          </a:prstGeom>
          <a:noFill/>
          <a:ln/>
        </p:spPr>
        <p:txBody>
          <a:bodyPr wrap="square" lIns="0" tIns="0" rIns="0" bIns="0" rtlCol="0" anchor="ctr"/>
          <a:lstStyle/>
          <a:p>
            <a:pPr marL="0" indent="0">
              <a:buNone/>
            </a:pPr>
            <a:r>
              <a:rPr lang="en-US" sz="1400" b="1" dirty="0">
                <a:solidFill>
                  <a:srgbClr val="0D2B45"/>
                </a:solidFill>
              </a:rPr>
              <a:t>Primary Readiness Signal</a:t>
            </a:r>
            <a:endParaRPr lang="en-US" sz="1400" dirty="0"/>
          </a:p>
        </p:txBody>
      </p:sp>
      <p:sp>
        <p:nvSpPr>
          <p:cNvPr id="10" name="Shape 8"/>
          <p:cNvSpPr/>
          <p:nvPr/>
        </p:nvSpPr>
        <p:spPr>
          <a:xfrm>
            <a:off x="1014984" y="2660904"/>
            <a:ext cx="368503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1" name="Text 9"/>
          <p:cNvSpPr/>
          <p:nvPr/>
        </p:nvSpPr>
        <p:spPr>
          <a:xfrm>
            <a:off x="1124712" y="2734056"/>
            <a:ext cx="3465576" cy="347472"/>
          </a:xfrm>
          <a:prstGeom prst="rect">
            <a:avLst/>
          </a:prstGeom>
          <a:noFill/>
          <a:ln/>
        </p:spPr>
        <p:txBody>
          <a:bodyPr wrap="square" lIns="0" tIns="0" rIns="0" bIns="0" rtlCol="0" anchor="ctr"/>
          <a:lstStyle/>
          <a:p>
            <a:pPr marL="0" indent="0">
              <a:buNone/>
            </a:pPr>
            <a:r>
              <a:rPr lang="en-US" sz="1250" dirty="0">
                <a:solidFill>
                  <a:srgbClr val="0D2B45"/>
                </a:solidFill>
              </a:rPr>
              <a:t>Phase heatmap</a:t>
            </a:r>
            <a:endParaRPr lang="en-US" sz="1250" dirty="0"/>
          </a:p>
        </p:txBody>
      </p:sp>
      <p:sp>
        <p:nvSpPr>
          <p:cNvPr id="12" name="Shape 10"/>
          <p:cNvSpPr/>
          <p:nvPr/>
        </p:nvSpPr>
        <p:spPr>
          <a:xfrm>
            <a:off x="1014984" y="3264408"/>
            <a:ext cx="368503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3" name="Text 11"/>
          <p:cNvSpPr/>
          <p:nvPr/>
        </p:nvSpPr>
        <p:spPr>
          <a:xfrm>
            <a:off x="1124712" y="3337560"/>
            <a:ext cx="3465576" cy="347472"/>
          </a:xfrm>
          <a:prstGeom prst="rect">
            <a:avLst/>
          </a:prstGeom>
          <a:noFill/>
          <a:ln/>
        </p:spPr>
        <p:txBody>
          <a:bodyPr wrap="square" lIns="0" tIns="0" rIns="0" bIns="0" rtlCol="0" anchor="ctr"/>
          <a:lstStyle/>
          <a:p>
            <a:pPr marL="0" indent="0">
              <a:buNone/>
            </a:pPr>
            <a:r>
              <a:rPr lang="en-US" sz="1250" dirty="0">
                <a:solidFill>
                  <a:srgbClr val="0D2B45"/>
                </a:solidFill>
              </a:rPr>
              <a:t>Executive summary</a:t>
            </a:r>
            <a:endParaRPr lang="en-US" sz="1250" dirty="0"/>
          </a:p>
        </p:txBody>
      </p:sp>
      <p:sp>
        <p:nvSpPr>
          <p:cNvPr id="14" name="Shape 12"/>
          <p:cNvSpPr/>
          <p:nvPr/>
        </p:nvSpPr>
        <p:spPr>
          <a:xfrm>
            <a:off x="1014984" y="3867912"/>
            <a:ext cx="368503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5" name="Text 13"/>
          <p:cNvSpPr/>
          <p:nvPr/>
        </p:nvSpPr>
        <p:spPr>
          <a:xfrm>
            <a:off x="1124712" y="3941064"/>
            <a:ext cx="3465576" cy="347472"/>
          </a:xfrm>
          <a:prstGeom prst="rect">
            <a:avLst/>
          </a:prstGeom>
          <a:noFill/>
          <a:ln/>
        </p:spPr>
        <p:txBody>
          <a:bodyPr wrap="square" lIns="0" tIns="0" rIns="0" bIns="0" rtlCol="0" anchor="ctr"/>
          <a:lstStyle/>
          <a:p>
            <a:pPr marL="0" indent="0">
              <a:buNone/>
            </a:pPr>
            <a:r>
              <a:rPr lang="en-US" sz="1250" dirty="0">
                <a:solidFill>
                  <a:srgbClr val="0D2B45"/>
                </a:solidFill>
              </a:rPr>
              <a:t>Top exposures</a:t>
            </a:r>
            <a:endParaRPr lang="en-US" sz="1250" dirty="0"/>
          </a:p>
        </p:txBody>
      </p:sp>
      <p:sp>
        <p:nvSpPr>
          <p:cNvPr id="16" name="Shape 14"/>
          <p:cNvSpPr/>
          <p:nvPr/>
        </p:nvSpPr>
        <p:spPr>
          <a:xfrm>
            <a:off x="5303520" y="1783080"/>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17" name="Text 15"/>
          <p:cNvSpPr/>
          <p:nvPr/>
        </p:nvSpPr>
        <p:spPr>
          <a:xfrm>
            <a:off x="5486400" y="1929384"/>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Primary readiness signal</a:t>
            </a:r>
            <a:endParaRPr lang="en-US" sz="1700" dirty="0"/>
          </a:p>
        </p:txBody>
      </p:sp>
      <p:sp>
        <p:nvSpPr>
          <p:cNvPr id="18" name="Text 16"/>
          <p:cNvSpPr/>
          <p:nvPr/>
        </p:nvSpPr>
        <p:spPr>
          <a:xfrm>
            <a:off x="5486400" y="2185416"/>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The headline score summarizes overall readiness in one directional signal.</a:t>
            </a:r>
            <a:endParaRPr lang="en-US" sz="1480" dirty="0"/>
          </a:p>
        </p:txBody>
      </p:sp>
      <p:sp>
        <p:nvSpPr>
          <p:cNvPr id="19" name="Shape 17"/>
          <p:cNvSpPr/>
          <p:nvPr/>
        </p:nvSpPr>
        <p:spPr>
          <a:xfrm>
            <a:off x="5303520" y="2715768"/>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20" name="Text 18"/>
          <p:cNvSpPr/>
          <p:nvPr/>
        </p:nvSpPr>
        <p:spPr>
          <a:xfrm>
            <a:off x="5486400" y="2862072"/>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Heatmap view</a:t>
            </a:r>
            <a:endParaRPr lang="en-US" sz="1700" dirty="0"/>
          </a:p>
        </p:txBody>
      </p:sp>
      <p:sp>
        <p:nvSpPr>
          <p:cNvPr id="21" name="Text 19"/>
          <p:cNvSpPr/>
          <p:nvPr/>
        </p:nvSpPr>
        <p:spPr>
          <a:xfrm>
            <a:off x="5486400" y="3118104"/>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The colored tiles show how the phase averages compare so users can spot imbalance quickly.</a:t>
            </a:r>
            <a:endParaRPr lang="en-US" sz="1480" dirty="0"/>
          </a:p>
        </p:txBody>
      </p:sp>
      <p:sp>
        <p:nvSpPr>
          <p:cNvPr id="22" name="Shape 20"/>
          <p:cNvSpPr/>
          <p:nvPr/>
        </p:nvSpPr>
        <p:spPr>
          <a:xfrm>
            <a:off x="5303520" y="3648456"/>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23" name="Text 21"/>
          <p:cNvSpPr/>
          <p:nvPr/>
        </p:nvSpPr>
        <p:spPr>
          <a:xfrm>
            <a:off x="5486400" y="3794760"/>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Executive summary</a:t>
            </a:r>
            <a:endParaRPr lang="en-US" sz="1700" dirty="0"/>
          </a:p>
        </p:txBody>
      </p:sp>
      <p:sp>
        <p:nvSpPr>
          <p:cNvPr id="24" name="Text 22"/>
          <p:cNvSpPr/>
          <p:nvPr/>
        </p:nvSpPr>
        <p:spPr>
          <a:xfrm>
            <a:off x="5486400" y="4050792"/>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This section translates the pattern into plain language: what looks strong, weak, and under pressure.</a:t>
            </a:r>
            <a:endParaRPr lang="en-US" sz="1480" dirty="0"/>
          </a:p>
        </p:txBody>
      </p:sp>
      <p:sp>
        <p:nvSpPr>
          <p:cNvPr id="25" name="Shape 23"/>
          <p:cNvSpPr/>
          <p:nvPr/>
        </p:nvSpPr>
        <p:spPr>
          <a:xfrm>
            <a:off x="5303520" y="4581144"/>
            <a:ext cx="5486400" cy="804672"/>
          </a:xfrm>
          <a:prstGeom prst="roundRect">
            <a:avLst>
              <a:gd name="adj" fmla="val 6818"/>
            </a:avLst>
          </a:prstGeom>
          <a:solidFill>
            <a:srgbClr val="FFFFFF"/>
          </a:solidFill>
          <a:ln w="12700">
            <a:solidFill>
              <a:srgbClr val="D7E2EA"/>
            </a:solidFill>
            <a:prstDash val="solid"/>
          </a:ln>
          <a:effectLst>
            <a:outerShdw blurRad="12700" dist="3810" dir="2700000" algn="bl" rotWithShape="0">
              <a:srgbClr val="000000">
                <a:alpha val="10000"/>
              </a:srgbClr>
            </a:outerShdw>
          </a:effectLst>
        </p:spPr>
        <p:txBody>
          <a:bodyPr/>
          <a:lstStyle/>
          <a:p>
            <a:endParaRPr lang="en-US"/>
          </a:p>
        </p:txBody>
      </p:sp>
      <p:sp>
        <p:nvSpPr>
          <p:cNvPr id="26" name="Text 24"/>
          <p:cNvSpPr/>
          <p:nvPr/>
        </p:nvSpPr>
        <p:spPr>
          <a:xfrm>
            <a:off x="5486400" y="4727448"/>
            <a:ext cx="5120640" cy="164592"/>
          </a:xfrm>
          <a:prstGeom prst="rect">
            <a:avLst/>
          </a:prstGeom>
          <a:noFill/>
          <a:ln/>
        </p:spPr>
        <p:txBody>
          <a:bodyPr wrap="square" lIns="0" tIns="0" rIns="0" bIns="0" rtlCol="0" anchor="ctr"/>
          <a:lstStyle/>
          <a:p>
            <a:pPr marL="0" indent="0">
              <a:buNone/>
            </a:pPr>
            <a:r>
              <a:rPr lang="en-US" sz="1700" b="1" dirty="0">
                <a:solidFill>
                  <a:srgbClr val="0D2B45"/>
                </a:solidFill>
              </a:rPr>
              <a:t>Top exposures</a:t>
            </a:r>
            <a:endParaRPr lang="en-US" sz="1700" dirty="0"/>
          </a:p>
        </p:txBody>
      </p:sp>
      <p:sp>
        <p:nvSpPr>
          <p:cNvPr id="27" name="Text 25"/>
          <p:cNvSpPr/>
          <p:nvPr/>
        </p:nvSpPr>
        <p:spPr>
          <a:xfrm>
            <a:off x="5486400" y="4983480"/>
            <a:ext cx="5074920" cy="219456"/>
          </a:xfrm>
          <a:prstGeom prst="rect">
            <a:avLst/>
          </a:prstGeom>
          <a:noFill/>
          <a:ln/>
        </p:spPr>
        <p:txBody>
          <a:bodyPr wrap="square" lIns="0" tIns="0" rIns="0" bIns="0" rtlCol="0" anchor="ctr"/>
          <a:lstStyle/>
          <a:p>
            <a:pPr marL="0" indent="0">
              <a:buNone/>
            </a:pPr>
            <a:r>
              <a:rPr lang="en-US" sz="1480" dirty="0">
                <a:solidFill>
                  <a:srgbClr val="12212F"/>
                </a:solidFill>
              </a:rPr>
              <a:t>The weakest categories are surfaced so leaders can focus on what is most likely to create trouble.</a:t>
            </a:r>
            <a:endParaRPr lang="en-US" sz="1480" dirty="0"/>
          </a:p>
        </p:txBody>
      </p:sp>
      <p:sp>
        <p:nvSpPr>
          <p:cNvPr id="28" name="Text 26"/>
          <p:cNvSpPr/>
          <p:nvPr/>
        </p:nvSpPr>
        <p:spPr>
          <a:xfrm>
            <a:off x="5440680" y="5605272"/>
            <a:ext cx="5349240" cy="182880"/>
          </a:xfrm>
          <a:prstGeom prst="rect">
            <a:avLst/>
          </a:prstGeom>
          <a:noFill/>
          <a:ln/>
        </p:spPr>
        <p:txBody>
          <a:bodyPr wrap="square" lIns="0" tIns="0" rIns="0" bIns="0" rtlCol="0" anchor="ctr"/>
          <a:lstStyle/>
          <a:p>
            <a:pPr marL="0" indent="0">
              <a:buNone/>
            </a:pPr>
            <a:r>
              <a:rPr lang="en-US" sz="1530" b="1" dirty="0">
                <a:solidFill>
                  <a:srgbClr val="0D2B45"/>
                </a:solidFill>
              </a:rPr>
              <a:t>User takeaway: This page shows the overall signal first, then the reason behind it.</a:t>
            </a:r>
            <a:endParaRPr lang="en-US" sz="1530" dirty="0"/>
          </a:p>
        </p:txBody>
      </p:sp>
      <p:sp>
        <p:nvSpPr>
          <p:cNvPr id="29"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11</a:t>
            </a:fld>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3</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Explain the advanced signals plainly</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This is the most abstract page in the report, so the framing has to stay practical and direct.</a:t>
            </a:r>
            <a:endParaRPr lang="en-US" sz="1650" b="1" dirty="0"/>
          </a:p>
        </p:txBody>
      </p:sp>
      <p:sp>
        <p:nvSpPr>
          <p:cNvPr id="5" name="Shape 3"/>
          <p:cNvSpPr/>
          <p:nvPr/>
        </p:nvSpPr>
        <p:spPr>
          <a:xfrm>
            <a:off x="841248" y="1600200"/>
            <a:ext cx="3886200" cy="4114800"/>
          </a:xfrm>
          <a:prstGeom prst="roundRect">
            <a:avLst>
              <a:gd name="adj" fmla="val 1412"/>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pPr algn="ctr"/>
            <a:endParaRPr lang="en-US" dirty="0"/>
          </a:p>
        </p:txBody>
      </p:sp>
      <p:sp>
        <p:nvSpPr>
          <p:cNvPr id="6" name="Shape 4"/>
          <p:cNvSpPr/>
          <p:nvPr/>
        </p:nvSpPr>
        <p:spPr>
          <a:xfrm>
            <a:off x="841248" y="1600200"/>
            <a:ext cx="388620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987552" y="1664208"/>
            <a:ext cx="359359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3</a:t>
            </a:r>
            <a:endParaRPr lang="en-US" sz="1400" dirty="0"/>
          </a:p>
        </p:txBody>
      </p:sp>
      <p:sp>
        <p:nvSpPr>
          <p:cNvPr id="8" name="Shape 6"/>
          <p:cNvSpPr/>
          <p:nvPr/>
        </p:nvSpPr>
        <p:spPr>
          <a:xfrm>
            <a:off x="987552" y="2057400"/>
            <a:ext cx="3593592" cy="493776"/>
          </a:xfrm>
          <a:prstGeom prst="roundRect">
            <a:avLst>
              <a:gd name="adj" fmla="val 5556"/>
            </a:avLst>
          </a:prstGeom>
          <a:solidFill>
            <a:srgbClr val="FFF7E8"/>
          </a:solidFill>
          <a:ln w="12700">
            <a:solidFill>
              <a:srgbClr val="E9D4A5"/>
            </a:solidFill>
            <a:prstDash val="solid"/>
          </a:ln>
        </p:spPr>
        <p:txBody>
          <a:bodyPr/>
          <a:lstStyle/>
          <a:p>
            <a:endParaRPr lang="en-US"/>
          </a:p>
        </p:txBody>
      </p:sp>
      <p:sp>
        <p:nvSpPr>
          <p:cNvPr id="9" name="Text 7"/>
          <p:cNvSpPr/>
          <p:nvPr/>
        </p:nvSpPr>
        <p:spPr>
          <a:xfrm>
            <a:off x="1097280" y="2130552"/>
            <a:ext cx="3374136" cy="347472"/>
          </a:xfrm>
          <a:prstGeom prst="rect">
            <a:avLst/>
          </a:prstGeom>
          <a:noFill/>
          <a:ln/>
        </p:spPr>
        <p:txBody>
          <a:bodyPr wrap="square" lIns="0" tIns="0" rIns="0" bIns="0" rtlCol="0" anchor="ctr"/>
          <a:lstStyle/>
          <a:p>
            <a:pPr marL="0" indent="0">
              <a:buNone/>
            </a:pPr>
            <a:r>
              <a:rPr lang="en-US" sz="1250" b="1" dirty="0">
                <a:solidFill>
                  <a:srgbClr val="0D2B45"/>
                </a:solidFill>
              </a:rPr>
              <a:t>Phase Debt signal</a:t>
            </a:r>
            <a:endParaRPr lang="en-US" sz="1250" dirty="0"/>
          </a:p>
        </p:txBody>
      </p:sp>
      <p:sp>
        <p:nvSpPr>
          <p:cNvPr id="10" name="Shape 8"/>
          <p:cNvSpPr/>
          <p:nvPr/>
        </p:nvSpPr>
        <p:spPr>
          <a:xfrm>
            <a:off x="987552" y="2660904"/>
            <a:ext cx="359359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1" name="Text 9"/>
          <p:cNvSpPr/>
          <p:nvPr/>
        </p:nvSpPr>
        <p:spPr>
          <a:xfrm>
            <a:off x="1097280" y="2734056"/>
            <a:ext cx="3374136" cy="347472"/>
          </a:xfrm>
          <a:prstGeom prst="rect">
            <a:avLst/>
          </a:prstGeom>
          <a:noFill/>
          <a:ln/>
        </p:spPr>
        <p:txBody>
          <a:bodyPr wrap="square" lIns="0" tIns="0" rIns="0" bIns="0" rtlCol="0" anchor="ctr"/>
          <a:lstStyle/>
          <a:p>
            <a:pPr marL="0" indent="0">
              <a:buNone/>
            </a:pPr>
            <a:r>
              <a:rPr lang="en-US" sz="1250" dirty="0">
                <a:solidFill>
                  <a:srgbClr val="0D2B45"/>
                </a:solidFill>
              </a:rPr>
              <a:t>Leadership questions</a:t>
            </a:r>
            <a:endParaRPr lang="en-US" sz="1250" dirty="0"/>
          </a:p>
        </p:txBody>
      </p:sp>
      <p:sp>
        <p:nvSpPr>
          <p:cNvPr id="12" name="Shape 10"/>
          <p:cNvSpPr/>
          <p:nvPr/>
        </p:nvSpPr>
        <p:spPr>
          <a:xfrm>
            <a:off x="987552" y="3264408"/>
            <a:ext cx="3593592" cy="493776"/>
          </a:xfrm>
          <a:prstGeom prst="roundRect">
            <a:avLst>
              <a:gd name="adj" fmla="val 5556"/>
            </a:avLst>
          </a:prstGeom>
          <a:solidFill>
            <a:srgbClr val="FFF4F4"/>
          </a:solidFill>
          <a:ln w="12700">
            <a:solidFill>
              <a:srgbClr val="F0C5C5"/>
            </a:solidFill>
            <a:prstDash val="solid"/>
          </a:ln>
        </p:spPr>
        <p:txBody>
          <a:bodyPr/>
          <a:lstStyle/>
          <a:p>
            <a:endParaRPr lang="en-US"/>
          </a:p>
        </p:txBody>
      </p:sp>
      <p:sp>
        <p:nvSpPr>
          <p:cNvPr id="13" name="Text 11"/>
          <p:cNvSpPr/>
          <p:nvPr/>
        </p:nvSpPr>
        <p:spPr>
          <a:xfrm>
            <a:off x="1097280" y="3337560"/>
            <a:ext cx="3374136" cy="347472"/>
          </a:xfrm>
          <a:prstGeom prst="rect">
            <a:avLst/>
          </a:prstGeom>
          <a:noFill/>
          <a:ln/>
        </p:spPr>
        <p:txBody>
          <a:bodyPr wrap="square" lIns="0" tIns="0" rIns="0" bIns="0" rtlCol="0" anchor="ctr"/>
          <a:lstStyle/>
          <a:p>
            <a:pPr marL="0" indent="0">
              <a:buNone/>
            </a:pPr>
            <a:r>
              <a:rPr lang="en-US" sz="1250" b="1" dirty="0">
                <a:solidFill>
                  <a:srgbClr val="0D2B45"/>
                </a:solidFill>
              </a:rPr>
              <a:t>Downstream exposure</a:t>
            </a:r>
            <a:endParaRPr lang="en-US" sz="1250" dirty="0"/>
          </a:p>
        </p:txBody>
      </p:sp>
      <p:sp>
        <p:nvSpPr>
          <p:cNvPr id="14" name="Shape 12"/>
          <p:cNvSpPr/>
          <p:nvPr/>
        </p:nvSpPr>
        <p:spPr>
          <a:xfrm>
            <a:off x="5074920" y="1783080"/>
            <a:ext cx="5669280" cy="1005840"/>
          </a:xfrm>
          <a:prstGeom prst="roundRect">
            <a:avLst>
              <a:gd name="adj" fmla="val 7273"/>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5" name="Text 13"/>
          <p:cNvSpPr/>
          <p:nvPr/>
        </p:nvSpPr>
        <p:spPr>
          <a:xfrm>
            <a:off x="5239512" y="1929384"/>
            <a:ext cx="5340096" cy="256032"/>
          </a:xfrm>
          <a:prstGeom prst="rect">
            <a:avLst/>
          </a:prstGeom>
          <a:noFill/>
          <a:ln/>
        </p:spPr>
        <p:txBody>
          <a:bodyPr wrap="square" lIns="0" tIns="0" rIns="0" bIns="0" rtlCol="0" anchor="ctr"/>
          <a:lstStyle/>
          <a:p>
            <a:pPr marL="0" indent="0">
              <a:buNone/>
            </a:pPr>
            <a:r>
              <a:rPr lang="en-US" sz="1800" b="1" dirty="0">
                <a:solidFill>
                  <a:srgbClr val="0D2B45"/>
                </a:solidFill>
              </a:rPr>
              <a:t>Phase Debt signal</a:t>
            </a:r>
            <a:endParaRPr lang="en-US" sz="1800" dirty="0"/>
          </a:p>
        </p:txBody>
      </p:sp>
      <p:sp>
        <p:nvSpPr>
          <p:cNvPr id="16" name="Text 14"/>
          <p:cNvSpPr/>
          <p:nvPr/>
        </p:nvSpPr>
        <p:spPr>
          <a:xfrm>
            <a:off x="5239512" y="2221992"/>
            <a:ext cx="5340096" cy="438912"/>
          </a:xfrm>
          <a:prstGeom prst="rect">
            <a:avLst/>
          </a:prstGeom>
          <a:noFill/>
          <a:ln/>
        </p:spPr>
        <p:txBody>
          <a:bodyPr wrap="square" lIns="254" tIns="254" rIns="254" bIns="254" rtlCol="0" anchor="t"/>
          <a:lstStyle/>
          <a:p>
            <a:pPr marL="0" indent="0">
              <a:buNone/>
            </a:pPr>
            <a:r>
              <a:rPr lang="en-US" sz="1550" dirty="0">
                <a:solidFill>
                  <a:srgbClr val="12212F"/>
                </a:solidFill>
              </a:rPr>
              <a:t>This asks a simple question: is the initiative already in a later phase than the current readiness can support?</a:t>
            </a:r>
            <a:endParaRPr lang="en-US" sz="1550" dirty="0"/>
          </a:p>
        </p:txBody>
      </p:sp>
      <p:sp>
        <p:nvSpPr>
          <p:cNvPr id="17" name="Shape 15"/>
          <p:cNvSpPr/>
          <p:nvPr/>
        </p:nvSpPr>
        <p:spPr>
          <a:xfrm>
            <a:off x="5074920" y="2907792"/>
            <a:ext cx="5669280" cy="1005840"/>
          </a:xfrm>
          <a:prstGeom prst="roundRect">
            <a:avLst>
              <a:gd name="adj" fmla="val 7273"/>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8" name="Text 16"/>
          <p:cNvSpPr/>
          <p:nvPr/>
        </p:nvSpPr>
        <p:spPr>
          <a:xfrm>
            <a:off x="5239512" y="3054096"/>
            <a:ext cx="5340096" cy="256032"/>
          </a:xfrm>
          <a:prstGeom prst="rect">
            <a:avLst/>
          </a:prstGeom>
          <a:noFill/>
          <a:ln/>
        </p:spPr>
        <p:txBody>
          <a:bodyPr wrap="square" lIns="0" tIns="0" rIns="0" bIns="0" rtlCol="0" anchor="ctr"/>
          <a:lstStyle/>
          <a:p>
            <a:pPr marL="0" indent="0">
              <a:buNone/>
            </a:pPr>
            <a:r>
              <a:rPr lang="en-US" sz="1800" b="1" dirty="0">
                <a:solidFill>
                  <a:srgbClr val="0D2B45"/>
                </a:solidFill>
              </a:rPr>
              <a:t>Leadership questions</a:t>
            </a:r>
            <a:endParaRPr lang="en-US" sz="1800" dirty="0"/>
          </a:p>
        </p:txBody>
      </p:sp>
      <p:sp>
        <p:nvSpPr>
          <p:cNvPr id="19" name="Text 17"/>
          <p:cNvSpPr/>
          <p:nvPr/>
        </p:nvSpPr>
        <p:spPr>
          <a:xfrm>
            <a:off x="5239512" y="3346704"/>
            <a:ext cx="5340096" cy="438912"/>
          </a:xfrm>
          <a:prstGeom prst="rect">
            <a:avLst/>
          </a:prstGeom>
          <a:noFill/>
          <a:ln/>
        </p:spPr>
        <p:txBody>
          <a:bodyPr wrap="square" lIns="254" tIns="254" rIns="254" bIns="254" rtlCol="0" anchor="t"/>
          <a:lstStyle/>
          <a:p>
            <a:pPr marL="0" indent="0">
              <a:buNone/>
            </a:pPr>
            <a:r>
              <a:rPr lang="en-US" sz="1550" dirty="0">
                <a:solidFill>
                  <a:srgbClr val="12212F"/>
                </a:solidFill>
              </a:rPr>
              <a:t>These are not extra analysis for its own sake. They are prompts for the leadership discussion that should happen next.</a:t>
            </a:r>
            <a:endParaRPr lang="en-US" sz="1550" dirty="0"/>
          </a:p>
        </p:txBody>
      </p:sp>
      <p:sp>
        <p:nvSpPr>
          <p:cNvPr id="20" name="Shape 18"/>
          <p:cNvSpPr/>
          <p:nvPr/>
        </p:nvSpPr>
        <p:spPr>
          <a:xfrm>
            <a:off x="5074920" y="4032504"/>
            <a:ext cx="5669280" cy="1005840"/>
          </a:xfrm>
          <a:prstGeom prst="roundRect">
            <a:avLst>
              <a:gd name="adj" fmla="val 7273"/>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1" name="Text 19"/>
          <p:cNvSpPr/>
          <p:nvPr/>
        </p:nvSpPr>
        <p:spPr>
          <a:xfrm>
            <a:off x="5239512" y="4178808"/>
            <a:ext cx="5340096" cy="256032"/>
          </a:xfrm>
          <a:prstGeom prst="rect">
            <a:avLst/>
          </a:prstGeom>
          <a:noFill/>
          <a:ln/>
        </p:spPr>
        <p:txBody>
          <a:bodyPr wrap="square" lIns="0" tIns="0" rIns="0" bIns="0" rtlCol="0" anchor="ctr"/>
          <a:lstStyle/>
          <a:p>
            <a:pPr marL="0" indent="0">
              <a:buNone/>
            </a:pPr>
            <a:r>
              <a:rPr lang="en-US" sz="1800" b="1" dirty="0">
                <a:solidFill>
                  <a:srgbClr val="0D2B45"/>
                </a:solidFill>
              </a:rPr>
              <a:t>Downstream exposure</a:t>
            </a:r>
            <a:endParaRPr lang="en-US" sz="1800" dirty="0"/>
          </a:p>
        </p:txBody>
      </p:sp>
      <p:sp>
        <p:nvSpPr>
          <p:cNvPr id="22" name="Text 20"/>
          <p:cNvSpPr/>
          <p:nvPr/>
        </p:nvSpPr>
        <p:spPr>
          <a:xfrm>
            <a:off x="5239512" y="4471416"/>
            <a:ext cx="5340096" cy="438912"/>
          </a:xfrm>
          <a:prstGeom prst="rect">
            <a:avLst/>
          </a:prstGeom>
          <a:noFill/>
          <a:ln/>
        </p:spPr>
        <p:txBody>
          <a:bodyPr wrap="square" lIns="254" tIns="254" rIns="254" bIns="254" rtlCol="0" anchor="t"/>
          <a:lstStyle/>
          <a:p>
            <a:pPr marL="0" indent="0">
              <a:buNone/>
            </a:pPr>
            <a:r>
              <a:rPr lang="en-US" sz="1550" dirty="0">
                <a:solidFill>
                  <a:srgbClr val="12212F"/>
                </a:solidFill>
              </a:rPr>
              <a:t>This warns that weak later-phase conditions can create trouble later even if the current phase seems manageable now.</a:t>
            </a:r>
            <a:endParaRPr lang="en-US" sz="1550" dirty="0"/>
          </a:p>
        </p:txBody>
      </p:sp>
      <p:sp>
        <p:nvSpPr>
          <p:cNvPr id="23" name="Shape 21"/>
          <p:cNvSpPr/>
          <p:nvPr/>
        </p:nvSpPr>
        <p:spPr>
          <a:xfrm>
            <a:off x="5212080" y="5230368"/>
            <a:ext cx="5486400" cy="502920"/>
          </a:xfrm>
          <a:prstGeom prst="roundRect">
            <a:avLst>
              <a:gd name="adj" fmla="val 14545"/>
            </a:avLst>
          </a:prstGeom>
          <a:solidFill>
            <a:srgbClr val="EDF7F8"/>
          </a:solidFill>
          <a:ln w="12700">
            <a:solidFill>
              <a:srgbClr val="C5E6EA"/>
            </a:solidFill>
            <a:prstDash val="solid"/>
          </a:ln>
        </p:spPr>
        <p:txBody>
          <a:bodyPr/>
          <a:lstStyle/>
          <a:p>
            <a:endParaRPr lang="en-US"/>
          </a:p>
        </p:txBody>
      </p:sp>
      <p:sp>
        <p:nvSpPr>
          <p:cNvPr id="24" name="Text 22"/>
          <p:cNvSpPr/>
          <p:nvPr/>
        </p:nvSpPr>
        <p:spPr>
          <a:xfrm>
            <a:off x="5440680" y="5376672"/>
            <a:ext cx="5074920" cy="182880"/>
          </a:xfrm>
          <a:prstGeom prst="rect">
            <a:avLst/>
          </a:prstGeom>
          <a:noFill/>
          <a:ln/>
        </p:spPr>
        <p:txBody>
          <a:bodyPr wrap="square" lIns="0" tIns="0" rIns="0" bIns="0" rtlCol="0" anchor="ctr"/>
          <a:lstStyle/>
          <a:p>
            <a:pPr marL="0" indent="0" algn="ctr">
              <a:buNone/>
            </a:pPr>
            <a:r>
              <a:rPr lang="en-US" sz="1670" b="1" dirty="0">
                <a:solidFill>
                  <a:srgbClr val="0D2B45"/>
                </a:solidFill>
              </a:rPr>
              <a:t>These signals help you see whether you are moving faster than your readiness can support.</a:t>
            </a:r>
            <a:endParaRPr lang="en-US" sz="167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47472"/>
            <a:ext cx="2286000" cy="201168"/>
          </a:xfrm>
          <a:prstGeom prst="rect">
            <a:avLst/>
          </a:prstGeom>
          <a:noFill/>
          <a:ln/>
        </p:spPr>
        <p:txBody>
          <a:bodyPr wrap="square" lIns="0" tIns="0" rIns="0" bIns="0" rtlCol="0" anchor="ctr"/>
          <a:lstStyle/>
          <a:p>
            <a:pPr marL="0" indent="0">
              <a:buNone/>
            </a:pPr>
            <a:r>
              <a:rPr lang="en-US" sz="1300" b="1" dirty="0">
                <a:solidFill>
                  <a:srgbClr val="177E89"/>
                </a:solidFill>
              </a:rPr>
              <a:t>REPORT PAGE 4</a:t>
            </a:r>
            <a:endParaRPr lang="en-US" sz="1300" dirty="0"/>
          </a:p>
        </p:txBody>
      </p:sp>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Category score breakdown</a:t>
            </a:r>
            <a:endParaRPr lang="en-US" sz="2900" dirty="0"/>
          </a:p>
        </p:txBody>
      </p:sp>
      <p:sp>
        <p:nvSpPr>
          <p:cNvPr id="4" name="Text 2"/>
          <p:cNvSpPr/>
          <p:nvPr/>
        </p:nvSpPr>
        <p:spPr>
          <a:xfrm>
            <a:off x="548640" y="1097280"/>
            <a:ext cx="10839098" cy="310896"/>
          </a:xfrm>
          <a:prstGeom prst="rect">
            <a:avLst/>
          </a:prstGeom>
          <a:noFill/>
          <a:ln/>
        </p:spPr>
        <p:txBody>
          <a:bodyPr wrap="square" lIns="0" tIns="0" rIns="0" bIns="0" rtlCol="0" anchor="ctr"/>
          <a:lstStyle/>
          <a:p>
            <a:pPr marL="0" indent="0">
              <a:buNone/>
            </a:pPr>
            <a:r>
              <a:rPr lang="en-US" sz="1650" b="1" dirty="0">
                <a:solidFill>
                  <a:srgbClr val="5B6B7A"/>
                </a:solidFill>
              </a:rPr>
              <a:t>This page shows the 16 category scores directly so users can see where the broader phase pattern is coming from.</a:t>
            </a:r>
            <a:endParaRPr lang="en-US" sz="1650" b="1" dirty="0"/>
          </a:p>
        </p:txBody>
      </p:sp>
      <p:sp>
        <p:nvSpPr>
          <p:cNvPr id="5" name="Shape 3"/>
          <p:cNvSpPr/>
          <p:nvPr/>
        </p:nvSpPr>
        <p:spPr>
          <a:xfrm>
            <a:off x="777240" y="1600200"/>
            <a:ext cx="4160520" cy="4160520"/>
          </a:xfrm>
          <a:prstGeom prst="roundRect">
            <a:avLst>
              <a:gd name="adj" fmla="val 1319"/>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777240" y="1600200"/>
            <a:ext cx="416052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923544" y="1664208"/>
            <a:ext cx="386791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4</a:t>
            </a:r>
            <a:endParaRPr lang="en-US" sz="1400" dirty="0"/>
          </a:p>
        </p:txBody>
      </p:sp>
      <p:sp>
        <p:nvSpPr>
          <p:cNvPr id="8" name="Shape 6"/>
          <p:cNvSpPr/>
          <p:nvPr/>
        </p:nvSpPr>
        <p:spPr>
          <a:xfrm>
            <a:off x="923544" y="2057400"/>
            <a:ext cx="3867912" cy="493776"/>
          </a:xfrm>
          <a:prstGeom prst="roundRect">
            <a:avLst>
              <a:gd name="adj" fmla="val 5556"/>
            </a:avLst>
          </a:prstGeom>
          <a:solidFill>
            <a:srgbClr val="DCEAF7"/>
          </a:solidFill>
          <a:ln w="12700">
            <a:solidFill>
              <a:srgbClr val="D7E2EA"/>
            </a:solidFill>
            <a:prstDash val="solid"/>
          </a:ln>
        </p:spPr>
        <p:txBody>
          <a:bodyPr/>
          <a:lstStyle/>
          <a:p>
            <a:endParaRPr lang="en-US"/>
          </a:p>
        </p:txBody>
      </p:sp>
      <p:sp>
        <p:nvSpPr>
          <p:cNvPr id="9" name="Text 7"/>
          <p:cNvSpPr/>
          <p:nvPr/>
        </p:nvSpPr>
        <p:spPr>
          <a:xfrm>
            <a:off x="1033272" y="2130552"/>
            <a:ext cx="3648456" cy="347472"/>
          </a:xfrm>
          <a:prstGeom prst="rect">
            <a:avLst/>
          </a:prstGeom>
          <a:noFill/>
          <a:ln/>
        </p:spPr>
        <p:txBody>
          <a:bodyPr wrap="square" lIns="0" tIns="0" rIns="0" bIns="0" rtlCol="0" anchor="ctr"/>
          <a:lstStyle/>
          <a:p>
            <a:pPr marL="0" indent="0">
              <a:buNone/>
            </a:pPr>
            <a:r>
              <a:rPr lang="en-US" sz="1250" dirty="0">
                <a:solidFill>
                  <a:srgbClr val="0D2B45"/>
                </a:solidFill>
              </a:rPr>
              <a:t>Laying the Foundation – 4 category rows</a:t>
            </a:r>
            <a:endParaRPr lang="en-US" sz="1250" dirty="0"/>
          </a:p>
        </p:txBody>
      </p:sp>
      <p:sp>
        <p:nvSpPr>
          <p:cNvPr id="10" name="Shape 8"/>
          <p:cNvSpPr/>
          <p:nvPr/>
        </p:nvSpPr>
        <p:spPr>
          <a:xfrm>
            <a:off x="923544" y="2660904"/>
            <a:ext cx="3867912" cy="493776"/>
          </a:xfrm>
          <a:prstGeom prst="roundRect">
            <a:avLst>
              <a:gd name="adj" fmla="val 5556"/>
            </a:avLst>
          </a:prstGeom>
          <a:solidFill>
            <a:srgbClr val="DDF3EF"/>
          </a:solidFill>
          <a:ln w="12700">
            <a:solidFill>
              <a:srgbClr val="D7E2EA"/>
            </a:solidFill>
            <a:prstDash val="solid"/>
          </a:ln>
        </p:spPr>
        <p:txBody>
          <a:bodyPr/>
          <a:lstStyle/>
          <a:p>
            <a:endParaRPr lang="en-US"/>
          </a:p>
        </p:txBody>
      </p:sp>
      <p:sp>
        <p:nvSpPr>
          <p:cNvPr id="11" name="Text 9"/>
          <p:cNvSpPr/>
          <p:nvPr/>
        </p:nvSpPr>
        <p:spPr>
          <a:xfrm>
            <a:off x="1033272" y="2734056"/>
            <a:ext cx="3648456" cy="347472"/>
          </a:xfrm>
          <a:prstGeom prst="rect">
            <a:avLst/>
          </a:prstGeom>
          <a:noFill/>
          <a:ln/>
        </p:spPr>
        <p:txBody>
          <a:bodyPr wrap="square" lIns="0" tIns="0" rIns="0" bIns="0" rtlCol="0" anchor="ctr"/>
          <a:lstStyle/>
          <a:p>
            <a:pPr marL="0" indent="0">
              <a:buNone/>
            </a:pPr>
            <a:r>
              <a:rPr lang="en-US" sz="1250" dirty="0">
                <a:solidFill>
                  <a:srgbClr val="0D2B45"/>
                </a:solidFill>
              </a:rPr>
              <a:t>Designing for Execution – 4 category rows</a:t>
            </a:r>
            <a:endParaRPr lang="en-US" sz="1250" dirty="0"/>
          </a:p>
        </p:txBody>
      </p:sp>
      <p:sp>
        <p:nvSpPr>
          <p:cNvPr id="12" name="Shape 10"/>
          <p:cNvSpPr/>
          <p:nvPr/>
        </p:nvSpPr>
        <p:spPr>
          <a:xfrm>
            <a:off x="923544" y="3264408"/>
            <a:ext cx="3867912" cy="493776"/>
          </a:xfrm>
          <a:prstGeom prst="roundRect">
            <a:avLst>
              <a:gd name="adj" fmla="val 5556"/>
            </a:avLst>
          </a:prstGeom>
          <a:solidFill>
            <a:srgbClr val="FFF1D6"/>
          </a:solidFill>
          <a:ln w="12700">
            <a:solidFill>
              <a:srgbClr val="D7E2EA"/>
            </a:solidFill>
            <a:prstDash val="solid"/>
          </a:ln>
        </p:spPr>
        <p:txBody>
          <a:bodyPr/>
          <a:lstStyle/>
          <a:p>
            <a:endParaRPr lang="en-US"/>
          </a:p>
        </p:txBody>
      </p:sp>
      <p:sp>
        <p:nvSpPr>
          <p:cNvPr id="13" name="Text 11"/>
          <p:cNvSpPr/>
          <p:nvPr/>
        </p:nvSpPr>
        <p:spPr>
          <a:xfrm>
            <a:off x="1033272" y="3337560"/>
            <a:ext cx="3648456" cy="347472"/>
          </a:xfrm>
          <a:prstGeom prst="rect">
            <a:avLst/>
          </a:prstGeom>
          <a:noFill/>
          <a:ln/>
        </p:spPr>
        <p:txBody>
          <a:bodyPr wrap="square" lIns="0" tIns="0" rIns="0" bIns="0" rtlCol="0" anchor="ctr"/>
          <a:lstStyle/>
          <a:p>
            <a:pPr marL="0" indent="0">
              <a:buNone/>
            </a:pPr>
            <a:r>
              <a:rPr lang="en-US" sz="1250" dirty="0">
                <a:solidFill>
                  <a:srgbClr val="0D2B45"/>
                </a:solidFill>
              </a:rPr>
              <a:t>Execution &amp; Governance – 4 category rows</a:t>
            </a:r>
            <a:endParaRPr lang="en-US" sz="1250" dirty="0"/>
          </a:p>
        </p:txBody>
      </p:sp>
      <p:sp>
        <p:nvSpPr>
          <p:cNvPr id="14" name="Shape 12"/>
          <p:cNvSpPr/>
          <p:nvPr/>
        </p:nvSpPr>
        <p:spPr>
          <a:xfrm>
            <a:off x="923544" y="3867912"/>
            <a:ext cx="3867912" cy="493776"/>
          </a:xfrm>
          <a:prstGeom prst="roundRect">
            <a:avLst>
              <a:gd name="adj" fmla="val 5556"/>
            </a:avLst>
          </a:prstGeom>
          <a:solidFill>
            <a:srgbClr val="F0E7FA"/>
          </a:solidFill>
          <a:ln w="12700">
            <a:solidFill>
              <a:srgbClr val="D7E2EA"/>
            </a:solidFill>
            <a:prstDash val="solid"/>
          </a:ln>
        </p:spPr>
        <p:txBody>
          <a:bodyPr/>
          <a:lstStyle/>
          <a:p>
            <a:endParaRPr lang="en-US"/>
          </a:p>
        </p:txBody>
      </p:sp>
      <p:sp>
        <p:nvSpPr>
          <p:cNvPr id="15" name="Text 13"/>
          <p:cNvSpPr/>
          <p:nvPr/>
        </p:nvSpPr>
        <p:spPr>
          <a:xfrm>
            <a:off x="1033272" y="3941064"/>
            <a:ext cx="3648456" cy="347472"/>
          </a:xfrm>
          <a:prstGeom prst="rect">
            <a:avLst/>
          </a:prstGeom>
          <a:noFill/>
          <a:ln/>
        </p:spPr>
        <p:txBody>
          <a:bodyPr wrap="square" lIns="0" tIns="0" rIns="0" bIns="0" rtlCol="0" anchor="ctr"/>
          <a:lstStyle/>
          <a:p>
            <a:pPr marL="0" indent="0">
              <a:buNone/>
            </a:pPr>
            <a:r>
              <a:rPr lang="en-US" sz="1250" dirty="0">
                <a:solidFill>
                  <a:srgbClr val="0D2B45"/>
                </a:solidFill>
              </a:rPr>
              <a:t>Optimization &amp; Innovation – 4 category rows</a:t>
            </a:r>
            <a:endParaRPr lang="en-US" sz="1250" dirty="0"/>
          </a:p>
        </p:txBody>
      </p:sp>
      <p:sp>
        <p:nvSpPr>
          <p:cNvPr id="16" name="Shape 14"/>
          <p:cNvSpPr/>
          <p:nvPr/>
        </p:nvSpPr>
        <p:spPr>
          <a:xfrm>
            <a:off x="5257800" y="1783080"/>
            <a:ext cx="5486400" cy="960120"/>
          </a:xfrm>
          <a:prstGeom prst="roundRect">
            <a:avLst>
              <a:gd name="adj" fmla="val 7619"/>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17" name="Text 15"/>
          <p:cNvSpPr/>
          <p:nvPr/>
        </p:nvSpPr>
        <p:spPr>
          <a:xfrm>
            <a:off x="5422392" y="1929384"/>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Behind the averages</a:t>
            </a:r>
            <a:endParaRPr lang="en-US" sz="1800" dirty="0"/>
          </a:p>
        </p:txBody>
      </p:sp>
      <p:sp>
        <p:nvSpPr>
          <p:cNvPr id="18" name="Text 16"/>
          <p:cNvSpPr/>
          <p:nvPr/>
        </p:nvSpPr>
        <p:spPr>
          <a:xfrm>
            <a:off x="5422392" y="2221992"/>
            <a:ext cx="5157216" cy="393192"/>
          </a:xfrm>
          <a:prstGeom prst="rect">
            <a:avLst/>
          </a:prstGeom>
          <a:noFill/>
          <a:ln/>
        </p:spPr>
        <p:txBody>
          <a:bodyPr wrap="square" lIns="254" tIns="254" rIns="254" bIns="254" rtlCol="0" anchor="t"/>
          <a:lstStyle/>
          <a:p>
            <a:pPr marL="0" indent="0">
              <a:buNone/>
            </a:pPr>
            <a:r>
              <a:rPr lang="en-US" sz="1550" dirty="0">
                <a:solidFill>
                  <a:srgbClr val="12212F"/>
                </a:solidFill>
              </a:rPr>
              <a:t>Each phase is broken back into its 4 categories so the user can see the detailed scores behind the broader pattern.</a:t>
            </a:r>
            <a:endParaRPr lang="en-US" sz="1550" dirty="0"/>
          </a:p>
        </p:txBody>
      </p:sp>
      <p:sp>
        <p:nvSpPr>
          <p:cNvPr id="19" name="Shape 17"/>
          <p:cNvSpPr/>
          <p:nvPr/>
        </p:nvSpPr>
        <p:spPr>
          <a:xfrm>
            <a:off x="5257800" y="2907792"/>
            <a:ext cx="5486400" cy="960120"/>
          </a:xfrm>
          <a:prstGeom prst="roundRect">
            <a:avLst>
              <a:gd name="adj" fmla="val 7619"/>
            </a:avLst>
          </a:prstGeom>
          <a:solidFill>
            <a:srgbClr val="FFFFFF"/>
          </a:solidFill>
          <a:ln w="12700">
            <a:solidFill>
              <a:srgbClr val="D7E2EA"/>
            </a:solidFill>
            <a:prstDash val="solid"/>
          </a:ln>
          <a:effectLst>
            <a:outerShdw blurRad="19050" dist="6350" dir="2700000" algn="bl" rotWithShape="0">
              <a:srgbClr val="000000">
                <a:alpha val="12000"/>
              </a:srgbClr>
            </a:outerShdw>
          </a:effectLst>
        </p:spPr>
        <p:txBody>
          <a:bodyPr/>
          <a:lstStyle/>
          <a:p>
            <a:endParaRPr lang="en-US"/>
          </a:p>
        </p:txBody>
      </p:sp>
      <p:sp>
        <p:nvSpPr>
          <p:cNvPr id="20" name="Text 18"/>
          <p:cNvSpPr/>
          <p:nvPr/>
        </p:nvSpPr>
        <p:spPr>
          <a:xfrm>
            <a:off x="5422392" y="3054096"/>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Why it matters</a:t>
            </a:r>
            <a:endParaRPr lang="en-US" sz="1800" dirty="0"/>
          </a:p>
        </p:txBody>
      </p:sp>
      <p:sp>
        <p:nvSpPr>
          <p:cNvPr id="21" name="Text 19"/>
          <p:cNvSpPr/>
          <p:nvPr/>
        </p:nvSpPr>
        <p:spPr>
          <a:xfrm>
            <a:off x="5422392" y="3346704"/>
            <a:ext cx="5321808" cy="393192"/>
          </a:xfrm>
          <a:prstGeom prst="rect">
            <a:avLst/>
          </a:prstGeom>
          <a:noFill/>
          <a:ln/>
        </p:spPr>
        <p:txBody>
          <a:bodyPr wrap="square" lIns="254" tIns="254" rIns="254" bIns="254" rtlCol="0" anchor="t"/>
          <a:lstStyle/>
          <a:p>
            <a:pPr marL="0" indent="0">
              <a:buNone/>
            </a:pPr>
            <a:r>
              <a:rPr lang="en-US" sz="1550" dirty="0">
                <a:solidFill>
                  <a:srgbClr val="12212F"/>
                </a:solidFill>
              </a:rPr>
              <a:t>A phase may look acceptable overall while one category inside it is clearly weak. That makes this page useful for prioritization.</a:t>
            </a:r>
            <a:endParaRPr lang="en-US" sz="1550" dirty="0"/>
          </a:p>
        </p:txBody>
      </p:sp>
      <p:sp>
        <p:nvSpPr>
          <p:cNvPr id="22" name="Shape 20"/>
          <p:cNvSpPr/>
          <p:nvPr/>
        </p:nvSpPr>
        <p:spPr>
          <a:xfrm>
            <a:off x="5257800" y="4032503"/>
            <a:ext cx="5486400" cy="1246427"/>
          </a:xfrm>
          <a:prstGeom prst="roundRect">
            <a:avLst>
              <a:gd name="adj" fmla="val 6557"/>
            </a:avLst>
          </a:prstGeom>
          <a:solidFill>
            <a:srgbClr val="EDF7F8"/>
          </a:solidFill>
          <a:ln w="12700">
            <a:solidFill>
              <a:srgbClr val="C5E6EA"/>
            </a:solidFill>
            <a:prstDash val="solid"/>
          </a:ln>
          <a:effectLst>
            <a:outerShdw blurRad="19050" dist="6350" dir="2700000" algn="bl" rotWithShape="0">
              <a:srgbClr val="000000">
                <a:alpha val="12000"/>
              </a:srgbClr>
            </a:outerShdw>
          </a:effectLst>
        </p:spPr>
        <p:txBody>
          <a:bodyPr/>
          <a:lstStyle/>
          <a:p>
            <a:endParaRPr lang="en-US"/>
          </a:p>
        </p:txBody>
      </p:sp>
      <p:sp>
        <p:nvSpPr>
          <p:cNvPr id="23" name="Text 21"/>
          <p:cNvSpPr/>
          <p:nvPr/>
        </p:nvSpPr>
        <p:spPr>
          <a:xfrm>
            <a:off x="5422392" y="4178808"/>
            <a:ext cx="5157216" cy="256032"/>
          </a:xfrm>
          <a:prstGeom prst="rect">
            <a:avLst/>
          </a:prstGeom>
          <a:noFill/>
          <a:ln/>
        </p:spPr>
        <p:txBody>
          <a:bodyPr wrap="square" lIns="0" tIns="0" rIns="0" bIns="0" rtlCol="0" anchor="ctr"/>
          <a:lstStyle/>
          <a:p>
            <a:pPr marL="0" indent="0">
              <a:buNone/>
            </a:pPr>
            <a:r>
              <a:rPr lang="en-US" sz="1800" b="1" dirty="0">
                <a:solidFill>
                  <a:srgbClr val="0D2B45"/>
                </a:solidFill>
              </a:rPr>
              <a:t>How to read this page</a:t>
            </a:r>
            <a:endParaRPr lang="en-US" sz="1800" dirty="0"/>
          </a:p>
        </p:txBody>
      </p:sp>
      <p:sp>
        <p:nvSpPr>
          <p:cNvPr id="24" name="Text 22"/>
          <p:cNvSpPr/>
          <p:nvPr/>
        </p:nvSpPr>
        <p:spPr>
          <a:xfrm>
            <a:off x="5422392" y="4471416"/>
            <a:ext cx="5157216" cy="548640"/>
          </a:xfrm>
          <a:prstGeom prst="rect">
            <a:avLst/>
          </a:prstGeom>
          <a:noFill/>
          <a:ln/>
        </p:spPr>
        <p:txBody>
          <a:bodyPr wrap="square" lIns="254" tIns="254" rIns="254" bIns="254" rtlCol="0" anchor="t"/>
          <a:lstStyle/>
          <a:p>
            <a:pPr marL="0" indent="0">
              <a:buNone/>
            </a:pPr>
            <a:r>
              <a:rPr lang="en-US" sz="1550" dirty="0">
                <a:solidFill>
                  <a:srgbClr val="12212F"/>
                </a:solidFill>
              </a:rPr>
              <a:t>Do not read this page as a pass/fail verdict. Read it as a map of where the operating system for execution is strongest, weakest, and least balanced.</a:t>
            </a:r>
            <a:endParaRPr lang="en-US" sz="1550"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39" y="566928"/>
            <a:ext cx="8933457" cy="329184"/>
          </a:xfrm>
          <a:prstGeom prst="rect">
            <a:avLst/>
          </a:prstGeom>
          <a:noFill/>
          <a:ln/>
        </p:spPr>
        <p:txBody>
          <a:bodyPr wrap="square" lIns="0" tIns="0" rIns="0" bIns="0" rtlCol="0" anchor="ctr"/>
          <a:lstStyle/>
          <a:p>
            <a:pPr marL="0" indent="0">
              <a:buNone/>
            </a:pPr>
            <a:r>
              <a:rPr lang="en-US" sz="2900" b="1" dirty="0">
                <a:solidFill>
                  <a:srgbClr val="0D2B45"/>
                </a:solidFill>
              </a:rPr>
              <a:t>Attribution, use notice, and interpretation guardrails</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b="1" dirty="0">
                <a:solidFill>
                  <a:srgbClr val="5B6B7A"/>
                </a:solidFill>
              </a:rPr>
              <a:t>The final page helps users understand what the report is for and what it is not for.</a:t>
            </a:r>
            <a:endParaRPr lang="en-US" sz="1650" b="1" dirty="0"/>
          </a:p>
        </p:txBody>
      </p:sp>
      <p:sp>
        <p:nvSpPr>
          <p:cNvPr id="5" name="Shape 3"/>
          <p:cNvSpPr/>
          <p:nvPr/>
        </p:nvSpPr>
        <p:spPr>
          <a:xfrm>
            <a:off x="868680" y="1645920"/>
            <a:ext cx="3840480" cy="4023360"/>
          </a:xfrm>
          <a:prstGeom prst="roundRect">
            <a:avLst>
              <a:gd name="adj" fmla="val 1429"/>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6" name="Shape 4"/>
          <p:cNvSpPr/>
          <p:nvPr/>
        </p:nvSpPr>
        <p:spPr>
          <a:xfrm>
            <a:off x="868680" y="1645920"/>
            <a:ext cx="3840480" cy="310896"/>
          </a:xfrm>
          <a:prstGeom prst="rect">
            <a:avLst/>
          </a:prstGeom>
          <a:solidFill>
            <a:srgbClr val="0D2B45"/>
          </a:solidFill>
          <a:ln w="12700">
            <a:solidFill>
              <a:srgbClr val="0D2B45"/>
            </a:solidFill>
            <a:prstDash val="solid"/>
          </a:ln>
        </p:spPr>
        <p:txBody>
          <a:bodyPr/>
          <a:lstStyle/>
          <a:p>
            <a:endParaRPr lang="en-US"/>
          </a:p>
        </p:txBody>
      </p:sp>
      <p:sp>
        <p:nvSpPr>
          <p:cNvPr id="7" name="Text 5"/>
          <p:cNvSpPr/>
          <p:nvPr/>
        </p:nvSpPr>
        <p:spPr>
          <a:xfrm>
            <a:off x="1014984" y="1709928"/>
            <a:ext cx="3547872" cy="164592"/>
          </a:xfrm>
          <a:prstGeom prst="rect">
            <a:avLst/>
          </a:prstGeom>
          <a:noFill/>
          <a:ln/>
        </p:spPr>
        <p:txBody>
          <a:bodyPr wrap="square" lIns="0" tIns="0" rIns="0" bIns="0" rtlCol="0" anchor="ctr"/>
          <a:lstStyle/>
          <a:p>
            <a:pPr marL="0" indent="0">
              <a:buNone/>
            </a:pPr>
            <a:r>
              <a:rPr lang="en-US" sz="1400" b="1" dirty="0">
                <a:solidFill>
                  <a:srgbClr val="FFFFFF"/>
                </a:solidFill>
              </a:rPr>
              <a:t>Snapshot report – Page 5</a:t>
            </a:r>
            <a:endParaRPr lang="en-US" sz="1400" dirty="0"/>
          </a:p>
        </p:txBody>
      </p:sp>
      <p:sp>
        <p:nvSpPr>
          <p:cNvPr id="8" name="Shape 6"/>
          <p:cNvSpPr/>
          <p:nvPr/>
        </p:nvSpPr>
        <p:spPr>
          <a:xfrm>
            <a:off x="1014984" y="2103120"/>
            <a:ext cx="354787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9" name="Text 7"/>
          <p:cNvSpPr/>
          <p:nvPr/>
        </p:nvSpPr>
        <p:spPr>
          <a:xfrm>
            <a:off x="1124712" y="2176272"/>
            <a:ext cx="3328416" cy="347472"/>
          </a:xfrm>
          <a:prstGeom prst="rect">
            <a:avLst/>
          </a:prstGeom>
          <a:noFill/>
          <a:ln/>
        </p:spPr>
        <p:txBody>
          <a:bodyPr wrap="square" lIns="0" tIns="0" rIns="0" bIns="0" rtlCol="0" anchor="ctr"/>
          <a:lstStyle/>
          <a:p>
            <a:pPr marL="0" indent="0">
              <a:buNone/>
            </a:pPr>
            <a:r>
              <a:rPr lang="en-US" sz="1250" dirty="0">
                <a:solidFill>
                  <a:srgbClr val="0D2B45"/>
                </a:solidFill>
              </a:rPr>
              <a:t>Self-assessment notice</a:t>
            </a:r>
            <a:endParaRPr lang="en-US" sz="1250" dirty="0"/>
          </a:p>
        </p:txBody>
      </p:sp>
      <p:sp>
        <p:nvSpPr>
          <p:cNvPr id="10" name="Shape 8"/>
          <p:cNvSpPr/>
          <p:nvPr/>
        </p:nvSpPr>
        <p:spPr>
          <a:xfrm>
            <a:off x="1014984" y="2706624"/>
            <a:ext cx="354787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1" name="Text 9"/>
          <p:cNvSpPr/>
          <p:nvPr/>
        </p:nvSpPr>
        <p:spPr>
          <a:xfrm>
            <a:off x="1124712" y="2779776"/>
            <a:ext cx="3328416" cy="347472"/>
          </a:xfrm>
          <a:prstGeom prst="rect">
            <a:avLst/>
          </a:prstGeom>
          <a:noFill/>
          <a:ln/>
        </p:spPr>
        <p:txBody>
          <a:bodyPr wrap="square" lIns="0" tIns="0" rIns="0" bIns="0" rtlCol="0" anchor="ctr"/>
          <a:lstStyle/>
          <a:p>
            <a:pPr marL="0" indent="0">
              <a:buNone/>
            </a:pPr>
            <a:r>
              <a:rPr lang="en-US" sz="1250" dirty="0">
                <a:solidFill>
                  <a:srgbClr val="0D2B45"/>
                </a:solidFill>
              </a:rPr>
              <a:t>Interpretation guidance</a:t>
            </a:r>
            <a:endParaRPr lang="en-US" sz="1250" dirty="0"/>
          </a:p>
        </p:txBody>
      </p:sp>
      <p:sp>
        <p:nvSpPr>
          <p:cNvPr id="12" name="Shape 10"/>
          <p:cNvSpPr/>
          <p:nvPr/>
        </p:nvSpPr>
        <p:spPr>
          <a:xfrm>
            <a:off x="1014984" y="3310128"/>
            <a:ext cx="3547872" cy="493776"/>
          </a:xfrm>
          <a:prstGeom prst="roundRect">
            <a:avLst>
              <a:gd name="adj" fmla="val 5556"/>
            </a:avLst>
          </a:prstGeom>
          <a:solidFill>
            <a:srgbClr val="F8FBFD"/>
          </a:solidFill>
          <a:ln w="12700">
            <a:solidFill>
              <a:srgbClr val="D7E2EA"/>
            </a:solidFill>
            <a:prstDash val="solid"/>
          </a:ln>
        </p:spPr>
        <p:txBody>
          <a:bodyPr/>
          <a:lstStyle/>
          <a:p>
            <a:endParaRPr lang="en-US"/>
          </a:p>
        </p:txBody>
      </p:sp>
      <p:sp>
        <p:nvSpPr>
          <p:cNvPr id="13" name="Text 11"/>
          <p:cNvSpPr/>
          <p:nvPr/>
        </p:nvSpPr>
        <p:spPr>
          <a:xfrm>
            <a:off x="1124712" y="3383280"/>
            <a:ext cx="3328416" cy="347472"/>
          </a:xfrm>
          <a:prstGeom prst="rect">
            <a:avLst/>
          </a:prstGeom>
          <a:noFill/>
          <a:ln/>
        </p:spPr>
        <p:txBody>
          <a:bodyPr wrap="square" lIns="0" tIns="0" rIns="0" bIns="0" rtlCol="0" anchor="ctr"/>
          <a:lstStyle/>
          <a:p>
            <a:pPr marL="0" indent="0">
              <a:buNone/>
            </a:pPr>
            <a:r>
              <a:rPr lang="en-US" sz="1250" dirty="0">
                <a:solidFill>
                  <a:srgbClr val="0D2B45"/>
                </a:solidFill>
              </a:rPr>
              <a:t>Use notice / attribution</a:t>
            </a:r>
            <a:endParaRPr lang="en-US" sz="1250" dirty="0"/>
          </a:p>
        </p:txBody>
      </p:sp>
      <p:sp>
        <p:nvSpPr>
          <p:cNvPr id="14" name="Shape 12"/>
          <p:cNvSpPr/>
          <p:nvPr/>
        </p:nvSpPr>
        <p:spPr>
          <a:xfrm>
            <a:off x="5166360" y="1783080"/>
            <a:ext cx="5577840" cy="749808"/>
          </a:xfrm>
          <a:prstGeom prst="roundRect">
            <a:avLst>
              <a:gd name="adj" fmla="val 7317"/>
            </a:avLst>
          </a:prstGeom>
          <a:solidFill>
            <a:srgbClr val="FFFFFF"/>
          </a:solidFill>
          <a:ln w="12700">
            <a:solidFill>
              <a:srgbClr val="D7E2EA"/>
            </a:solidFill>
            <a:prstDash val="solid"/>
          </a:ln>
        </p:spPr>
        <p:txBody>
          <a:bodyPr/>
          <a:lstStyle/>
          <a:p>
            <a:endParaRPr lang="en-US"/>
          </a:p>
        </p:txBody>
      </p:sp>
      <p:sp>
        <p:nvSpPr>
          <p:cNvPr id="15" name="Text 13"/>
          <p:cNvSpPr/>
          <p:nvPr/>
        </p:nvSpPr>
        <p:spPr>
          <a:xfrm>
            <a:off x="5394960" y="1965960"/>
            <a:ext cx="5212080" cy="320040"/>
          </a:xfrm>
          <a:prstGeom prst="rect">
            <a:avLst/>
          </a:prstGeom>
          <a:noFill/>
          <a:ln/>
        </p:spPr>
        <p:txBody>
          <a:bodyPr wrap="square" lIns="0" tIns="0" rIns="0" bIns="0" rtlCol="0" anchor="ctr"/>
          <a:lstStyle/>
          <a:p>
            <a:pPr marL="0" indent="0">
              <a:buNone/>
            </a:pPr>
            <a:r>
              <a:rPr lang="en-US" sz="1610" dirty="0">
                <a:solidFill>
                  <a:srgbClr val="12212F"/>
                </a:solidFill>
              </a:rPr>
              <a:t>Clarifies that the report is a self-assessment, not a substitute for a full enterprise diagnostic.</a:t>
            </a:r>
            <a:endParaRPr lang="en-US" sz="1610" dirty="0"/>
          </a:p>
        </p:txBody>
      </p:sp>
      <p:sp>
        <p:nvSpPr>
          <p:cNvPr id="16" name="Shape 14"/>
          <p:cNvSpPr/>
          <p:nvPr/>
        </p:nvSpPr>
        <p:spPr>
          <a:xfrm>
            <a:off x="5166360" y="2788920"/>
            <a:ext cx="5577840" cy="749808"/>
          </a:xfrm>
          <a:prstGeom prst="roundRect">
            <a:avLst>
              <a:gd name="adj" fmla="val 7317"/>
            </a:avLst>
          </a:prstGeom>
          <a:solidFill>
            <a:srgbClr val="FFFFFF"/>
          </a:solidFill>
          <a:ln w="12700">
            <a:solidFill>
              <a:srgbClr val="D7E2EA"/>
            </a:solidFill>
            <a:prstDash val="solid"/>
          </a:ln>
        </p:spPr>
        <p:txBody>
          <a:bodyPr/>
          <a:lstStyle/>
          <a:p>
            <a:endParaRPr lang="en-US"/>
          </a:p>
        </p:txBody>
      </p:sp>
      <p:sp>
        <p:nvSpPr>
          <p:cNvPr id="17" name="Text 15"/>
          <p:cNvSpPr/>
          <p:nvPr/>
        </p:nvSpPr>
        <p:spPr>
          <a:xfrm>
            <a:off x="5394960" y="2971800"/>
            <a:ext cx="5212080" cy="320040"/>
          </a:xfrm>
          <a:prstGeom prst="rect">
            <a:avLst/>
          </a:prstGeom>
          <a:noFill/>
          <a:ln/>
        </p:spPr>
        <p:txBody>
          <a:bodyPr wrap="square" lIns="0" tIns="0" rIns="0" bIns="0" rtlCol="0" anchor="ctr"/>
          <a:lstStyle/>
          <a:p>
            <a:pPr marL="0" indent="0">
              <a:buNone/>
            </a:pPr>
            <a:r>
              <a:rPr lang="en-US" sz="1610" dirty="0">
                <a:solidFill>
                  <a:srgbClr val="12212F"/>
                </a:solidFill>
              </a:rPr>
              <a:t>Sets expectations on how the result should be used: as a readiness signal and conversation starter.</a:t>
            </a:r>
            <a:endParaRPr lang="en-US" sz="1610" dirty="0"/>
          </a:p>
        </p:txBody>
      </p:sp>
      <p:sp>
        <p:nvSpPr>
          <p:cNvPr id="18" name="Shape 16"/>
          <p:cNvSpPr/>
          <p:nvPr/>
        </p:nvSpPr>
        <p:spPr>
          <a:xfrm>
            <a:off x="5166360" y="3794760"/>
            <a:ext cx="5577840" cy="749808"/>
          </a:xfrm>
          <a:prstGeom prst="roundRect">
            <a:avLst>
              <a:gd name="adj" fmla="val 7317"/>
            </a:avLst>
          </a:prstGeom>
          <a:solidFill>
            <a:srgbClr val="FFFFFF"/>
          </a:solidFill>
          <a:ln w="12700">
            <a:solidFill>
              <a:srgbClr val="D7E2EA"/>
            </a:solidFill>
            <a:prstDash val="solid"/>
          </a:ln>
        </p:spPr>
        <p:txBody>
          <a:bodyPr/>
          <a:lstStyle/>
          <a:p>
            <a:endParaRPr lang="en-US"/>
          </a:p>
        </p:txBody>
      </p:sp>
      <p:sp>
        <p:nvSpPr>
          <p:cNvPr id="19" name="Text 17"/>
          <p:cNvSpPr/>
          <p:nvPr/>
        </p:nvSpPr>
        <p:spPr>
          <a:xfrm>
            <a:off x="5394960" y="3977640"/>
            <a:ext cx="5212080" cy="320040"/>
          </a:xfrm>
          <a:prstGeom prst="rect">
            <a:avLst/>
          </a:prstGeom>
          <a:noFill/>
          <a:ln/>
        </p:spPr>
        <p:txBody>
          <a:bodyPr wrap="square" lIns="0" tIns="0" rIns="0" bIns="0" rtlCol="0" anchor="ctr"/>
          <a:lstStyle/>
          <a:p>
            <a:pPr marL="0" indent="0">
              <a:buNone/>
            </a:pPr>
            <a:r>
              <a:rPr lang="en-US" sz="1610" dirty="0">
                <a:solidFill>
                  <a:srgbClr val="12212F"/>
                </a:solidFill>
              </a:rPr>
              <a:t>Protects the tool from overclaiming while still making the output useful and credible.</a:t>
            </a:r>
            <a:endParaRPr lang="en-US" sz="1610" dirty="0"/>
          </a:p>
        </p:txBody>
      </p:sp>
      <p:sp>
        <p:nvSpPr>
          <p:cNvPr id="20" name="Shape 18"/>
          <p:cNvSpPr/>
          <p:nvPr/>
        </p:nvSpPr>
        <p:spPr>
          <a:xfrm>
            <a:off x="5166360" y="4983480"/>
            <a:ext cx="5577840" cy="685800"/>
          </a:xfrm>
          <a:prstGeom prst="roundRect">
            <a:avLst>
              <a:gd name="adj" fmla="val 14545"/>
            </a:avLst>
          </a:prstGeom>
          <a:solidFill>
            <a:srgbClr val="FFF7E8"/>
          </a:solidFill>
          <a:ln w="12700">
            <a:solidFill>
              <a:srgbClr val="E9D4A5"/>
            </a:solidFill>
            <a:prstDash val="solid"/>
          </a:ln>
        </p:spPr>
        <p:txBody>
          <a:bodyPr/>
          <a:lstStyle/>
          <a:p>
            <a:endParaRPr lang="en-US"/>
          </a:p>
        </p:txBody>
      </p:sp>
      <p:sp>
        <p:nvSpPr>
          <p:cNvPr id="21" name="Text 19"/>
          <p:cNvSpPr/>
          <p:nvPr/>
        </p:nvSpPr>
        <p:spPr>
          <a:xfrm>
            <a:off x="5166359" y="4983480"/>
            <a:ext cx="5577839" cy="685800"/>
          </a:xfrm>
          <a:prstGeom prst="rect">
            <a:avLst/>
          </a:prstGeom>
          <a:noFill/>
          <a:ln/>
        </p:spPr>
        <p:txBody>
          <a:bodyPr wrap="square" lIns="0" tIns="0" rIns="0" bIns="0" rtlCol="0" anchor="ctr"/>
          <a:lstStyle/>
          <a:p>
            <a:pPr marL="0" indent="0" algn="ctr">
              <a:buNone/>
            </a:pPr>
            <a:r>
              <a:rPr lang="en-US" sz="1630" b="1" dirty="0">
                <a:solidFill>
                  <a:srgbClr val="0D2B45"/>
                </a:solidFill>
              </a:rPr>
              <a:t>Key takeaway: the report is directional, but serious enough to show where execution risk may already be forming.</a:t>
            </a:r>
            <a:endParaRPr lang="en-US" sz="1630" b="1" dirty="0"/>
          </a:p>
        </p:txBody>
      </p:sp>
      <p:sp>
        <p:nvSpPr>
          <p:cNvPr id="25"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48640" y="566928"/>
            <a:ext cx="7955280" cy="329184"/>
          </a:xfrm>
          <a:prstGeom prst="rect">
            <a:avLst/>
          </a:prstGeom>
          <a:noFill/>
          <a:ln/>
        </p:spPr>
        <p:txBody>
          <a:bodyPr wrap="square" lIns="0" tIns="0" rIns="0" bIns="0" rtlCol="0" anchor="ctr"/>
          <a:lstStyle/>
          <a:p>
            <a:pPr marL="0" indent="0">
              <a:buNone/>
            </a:pPr>
            <a:r>
              <a:rPr lang="en-US" sz="2900" b="1" dirty="0">
                <a:solidFill>
                  <a:srgbClr val="0D2B45"/>
                </a:solidFill>
              </a:rPr>
              <a:t>How leaders should read the report</a:t>
            </a:r>
            <a:endParaRPr lang="en-US" sz="2900" dirty="0"/>
          </a:p>
        </p:txBody>
      </p:sp>
      <p:sp>
        <p:nvSpPr>
          <p:cNvPr id="4" name="Text 2"/>
          <p:cNvSpPr/>
          <p:nvPr/>
        </p:nvSpPr>
        <p:spPr>
          <a:xfrm>
            <a:off x="548640" y="1097280"/>
            <a:ext cx="10698480" cy="310896"/>
          </a:xfrm>
          <a:prstGeom prst="rect">
            <a:avLst/>
          </a:prstGeom>
          <a:noFill/>
          <a:ln/>
        </p:spPr>
        <p:txBody>
          <a:bodyPr wrap="square" lIns="0" tIns="0" rIns="0" bIns="0" rtlCol="0" anchor="ctr"/>
          <a:lstStyle/>
          <a:p>
            <a:pPr marL="0" indent="0">
              <a:buNone/>
            </a:pPr>
            <a:r>
              <a:rPr lang="en-US" sz="1650" dirty="0">
                <a:solidFill>
                  <a:srgbClr val="5B6B7A"/>
                </a:solidFill>
              </a:rPr>
              <a:t>The deck should tell users what to do with the output, not just what is in it.</a:t>
            </a:r>
            <a:endParaRPr lang="en-US" sz="1650" dirty="0"/>
          </a:p>
        </p:txBody>
      </p:sp>
      <p:sp>
        <p:nvSpPr>
          <p:cNvPr id="5" name="Shape 3"/>
          <p:cNvSpPr/>
          <p:nvPr/>
        </p:nvSpPr>
        <p:spPr>
          <a:xfrm>
            <a:off x="822960" y="1645920"/>
            <a:ext cx="457200" cy="457200"/>
          </a:xfrm>
          <a:prstGeom prst="roundRect">
            <a:avLst>
              <a:gd name="adj" fmla="val 50000"/>
            </a:avLst>
          </a:prstGeom>
          <a:solidFill>
            <a:srgbClr val="4A86C5"/>
          </a:solidFill>
          <a:ln w="12700">
            <a:solidFill>
              <a:srgbClr val="4A86C5"/>
            </a:solidFill>
            <a:prstDash val="solid"/>
          </a:ln>
        </p:spPr>
        <p:txBody>
          <a:bodyPr/>
          <a:lstStyle/>
          <a:p>
            <a:endParaRPr lang="en-US"/>
          </a:p>
        </p:txBody>
      </p:sp>
      <p:sp>
        <p:nvSpPr>
          <p:cNvPr id="6" name="Text 4"/>
          <p:cNvSpPr/>
          <p:nvPr/>
        </p:nvSpPr>
        <p:spPr>
          <a:xfrm>
            <a:off x="822960" y="1773936"/>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sp>
        <p:nvSpPr>
          <p:cNvPr id="7" name="Text 5"/>
          <p:cNvSpPr/>
          <p:nvPr/>
        </p:nvSpPr>
        <p:spPr>
          <a:xfrm>
            <a:off x="1463040" y="1664208"/>
            <a:ext cx="3840480" cy="201168"/>
          </a:xfrm>
          <a:prstGeom prst="rect">
            <a:avLst/>
          </a:prstGeom>
          <a:noFill/>
          <a:ln/>
        </p:spPr>
        <p:txBody>
          <a:bodyPr wrap="square" lIns="0" tIns="0" rIns="0" bIns="0" rtlCol="0" anchor="ctr"/>
          <a:lstStyle/>
          <a:p>
            <a:pPr marL="0" indent="0">
              <a:buNone/>
            </a:pPr>
            <a:r>
              <a:rPr lang="en-US" sz="1800" b="1" dirty="0">
                <a:solidFill>
                  <a:srgbClr val="0D2B45"/>
                </a:solidFill>
              </a:rPr>
              <a:t>Start with pages 1 and 2</a:t>
            </a:r>
            <a:endParaRPr lang="en-US" sz="1800" dirty="0"/>
          </a:p>
        </p:txBody>
      </p:sp>
      <p:sp>
        <p:nvSpPr>
          <p:cNvPr id="8" name="Text 6"/>
          <p:cNvSpPr/>
          <p:nvPr/>
        </p:nvSpPr>
        <p:spPr>
          <a:xfrm>
            <a:off x="1463040" y="1938528"/>
            <a:ext cx="5852160" cy="310896"/>
          </a:xfrm>
          <a:prstGeom prst="rect">
            <a:avLst/>
          </a:prstGeom>
          <a:noFill/>
          <a:ln/>
        </p:spPr>
        <p:txBody>
          <a:bodyPr wrap="square" lIns="0" tIns="0" rIns="0" bIns="0" rtlCol="0" anchor="ctr"/>
          <a:lstStyle/>
          <a:p>
            <a:pPr marL="0" indent="0">
              <a:buNone/>
            </a:pPr>
            <a:r>
              <a:rPr lang="en-US" sz="1570" dirty="0">
                <a:solidFill>
                  <a:srgbClr val="12212F"/>
                </a:solidFill>
              </a:rPr>
              <a:t>Get the overall picture first: selected context, phase pattern, readiness signal, and executive summary.</a:t>
            </a:r>
            <a:endParaRPr lang="en-US" sz="1570" dirty="0"/>
          </a:p>
        </p:txBody>
      </p:sp>
      <p:sp>
        <p:nvSpPr>
          <p:cNvPr id="9" name="Shape 7"/>
          <p:cNvSpPr/>
          <p:nvPr/>
        </p:nvSpPr>
        <p:spPr>
          <a:xfrm>
            <a:off x="822960" y="2633472"/>
            <a:ext cx="457200" cy="457200"/>
          </a:xfrm>
          <a:prstGeom prst="roundRect">
            <a:avLst>
              <a:gd name="adj" fmla="val 50000"/>
            </a:avLst>
          </a:prstGeom>
          <a:solidFill>
            <a:srgbClr val="2E8B78"/>
          </a:solidFill>
          <a:ln w="12700">
            <a:solidFill>
              <a:srgbClr val="2E8B78"/>
            </a:solidFill>
            <a:prstDash val="solid"/>
          </a:ln>
        </p:spPr>
        <p:txBody>
          <a:bodyPr/>
          <a:lstStyle/>
          <a:p>
            <a:endParaRPr lang="en-US"/>
          </a:p>
        </p:txBody>
      </p:sp>
      <p:sp>
        <p:nvSpPr>
          <p:cNvPr id="10" name="Text 8"/>
          <p:cNvSpPr/>
          <p:nvPr/>
        </p:nvSpPr>
        <p:spPr>
          <a:xfrm>
            <a:off x="822960" y="2761488"/>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sp>
        <p:nvSpPr>
          <p:cNvPr id="11" name="Text 9"/>
          <p:cNvSpPr/>
          <p:nvPr/>
        </p:nvSpPr>
        <p:spPr>
          <a:xfrm>
            <a:off x="1463040" y="2651760"/>
            <a:ext cx="5283542" cy="201168"/>
          </a:xfrm>
          <a:prstGeom prst="rect">
            <a:avLst/>
          </a:prstGeom>
          <a:noFill/>
          <a:ln/>
        </p:spPr>
        <p:txBody>
          <a:bodyPr wrap="square" lIns="0" tIns="0" rIns="0" bIns="0" rtlCol="0" anchor="ctr"/>
          <a:lstStyle/>
          <a:p>
            <a:pPr marL="0" indent="0">
              <a:buNone/>
            </a:pPr>
            <a:r>
              <a:rPr lang="en-US" sz="1800" b="1" dirty="0">
                <a:solidFill>
                  <a:srgbClr val="0D2B45"/>
                </a:solidFill>
              </a:rPr>
              <a:t>Scan for weak phases and weak categories</a:t>
            </a:r>
            <a:endParaRPr lang="en-US" sz="1800" dirty="0"/>
          </a:p>
        </p:txBody>
      </p:sp>
      <p:sp>
        <p:nvSpPr>
          <p:cNvPr id="12" name="Text 10"/>
          <p:cNvSpPr/>
          <p:nvPr/>
        </p:nvSpPr>
        <p:spPr>
          <a:xfrm>
            <a:off x="1463040" y="2926080"/>
            <a:ext cx="5852160" cy="310896"/>
          </a:xfrm>
          <a:prstGeom prst="rect">
            <a:avLst/>
          </a:prstGeom>
          <a:noFill/>
          <a:ln/>
        </p:spPr>
        <p:txBody>
          <a:bodyPr wrap="square" lIns="0" tIns="0" rIns="0" bIns="0" rtlCol="0" anchor="ctr"/>
          <a:lstStyle/>
          <a:p>
            <a:pPr marL="0" indent="0">
              <a:buNone/>
            </a:pPr>
            <a:r>
              <a:rPr lang="en-US" sz="1570" dirty="0">
                <a:solidFill>
                  <a:srgbClr val="12212F"/>
                </a:solidFill>
              </a:rPr>
              <a:t>Look for the concentration of low scores rather than obsessing over one number.</a:t>
            </a:r>
            <a:endParaRPr lang="en-US" sz="1570" dirty="0"/>
          </a:p>
        </p:txBody>
      </p:sp>
      <p:sp>
        <p:nvSpPr>
          <p:cNvPr id="13" name="Shape 11"/>
          <p:cNvSpPr/>
          <p:nvPr/>
        </p:nvSpPr>
        <p:spPr>
          <a:xfrm>
            <a:off x="822960" y="3621024"/>
            <a:ext cx="457200" cy="457200"/>
          </a:xfrm>
          <a:prstGeom prst="roundRect">
            <a:avLst>
              <a:gd name="adj" fmla="val 50000"/>
            </a:avLst>
          </a:prstGeom>
          <a:solidFill>
            <a:srgbClr val="C08A13"/>
          </a:solidFill>
          <a:ln w="12700">
            <a:solidFill>
              <a:srgbClr val="C08A13"/>
            </a:solidFill>
            <a:prstDash val="solid"/>
          </a:ln>
        </p:spPr>
        <p:txBody>
          <a:bodyPr/>
          <a:lstStyle/>
          <a:p>
            <a:endParaRPr lang="en-US"/>
          </a:p>
        </p:txBody>
      </p:sp>
      <p:sp>
        <p:nvSpPr>
          <p:cNvPr id="14" name="Text 12"/>
          <p:cNvSpPr/>
          <p:nvPr/>
        </p:nvSpPr>
        <p:spPr>
          <a:xfrm>
            <a:off x="822960" y="3749040"/>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sp>
        <p:nvSpPr>
          <p:cNvPr id="15" name="Text 13"/>
          <p:cNvSpPr/>
          <p:nvPr/>
        </p:nvSpPr>
        <p:spPr>
          <a:xfrm>
            <a:off x="1463040" y="3639312"/>
            <a:ext cx="3840480" cy="201168"/>
          </a:xfrm>
          <a:prstGeom prst="rect">
            <a:avLst/>
          </a:prstGeom>
          <a:noFill/>
          <a:ln/>
        </p:spPr>
        <p:txBody>
          <a:bodyPr wrap="square" lIns="0" tIns="0" rIns="0" bIns="0" rtlCol="0" anchor="ctr"/>
          <a:lstStyle/>
          <a:p>
            <a:pPr marL="0" indent="0">
              <a:buNone/>
            </a:pPr>
            <a:r>
              <a:rPr lang="en-US" sz="1800" b="1" dirty="0">
                <a:solidFill>
                  <a:srgbClr val="0D2B45"/>
                </a:solidFill>
              </a:rPr>
              <a:t>Use page 3 as a discussion guide</a:t>
            </a:r>
            <a:endParaRPr lang="en-US" sz="1800" dirty="0"/>
          </a:p>
        </p:txBody>
      </p:sp>
      <p:sp>
        <p:nvSpPr>
          <p:cNvPr id="16" name="Text 14"/>
          <p:cNvSpPr/>
          <p:nvPr/>
        </p:nvSpPr>
        <p:spPr>
          <a:xfrm>
            <a:off x="1463040" y="3913632"/>
            <a:ext cx="5852160" cy="310896"/>
          </a:xfrm>
          <a:prstGeom prst="rect">
            <a:avLst/>
          </a:prstGeom>
          <a:noFill/>
          <a:ln/>
        </p:spPr>
        <p:txBody>
          <a:bodyPr wrap="square" lIns="0" tIns="0" rIns="0" bIns="0" rtlCol="0" anchor="ctr"/>
          <a:lstStyle/>
          <a:p>
            <a:pPr marL="0" indent="0">
              <a:buNone/>
            </a:pPr>
            <a:r>
              <a:rPr lang="en-US" sz="1570" dirty="0">
                <a:solidFill>
                  <a:srgbClr val="12212F"/>
                </a:solidFill>
              </a:rPr>
              <a:t>The leadership questions, Phase Debt signal, and Downstream Exposure should shape the next conversation.</a:t>
            </a:r>
            <a:endParaRPr lang="en-US" sz="1570" dirty="0"/>
          </a:p>
        </p:txBody>
      </p:sp>
      <p:sp>
        <p:nvSpPr>
          <p:cNvPr id="17" name="Shape 15"/>
          <p:cNvSpPr/>
          <p:nvPr/>
        </p:nvSpPr>
        <p:spPr>
          <a:xfrm>
            <a:off x="822960" y="4608576"/>
            <a:ext cx="457200" cy="457200"/>
          </a:xfrm>
          <a:prstGeom prst="roundRect">
            <a:avLst>
              <a:gd name="adj" fmla="val 50000"/>
            </a:avLst>
          </a:prstGeom>
          <a:solidFill>
            <a:srgbClr val="7C5FB2"/>
          </a:solidFill>
          <a:ln w="12700">
            <a:solidFill>
              <a:srgbClr val="7C5FB2"/>
            </a:solidFill>
            <a:prstDash val="solid"/>
          </a:ln>
        </p:spPr>
        <p:txBody>
          <a:bodyPr/>
          <a:lstStyle/>
          <a:p>
            <a:endParaRPr lang="en-US"/>
          </a:p>
        </p:txBody>
      </p:sp>
      <p:sp>
        <p:nvSpPr>
          <p:cNvPr id="18" name="Text 16"/>
          <p:cNvSpPr/>
          <p:nvPr/>
        </p:nvSpPr>
        <p:spPr>
          <a:xfrm>
            <a:off x="822960" y="4736592"/>
            <a:ext cx="457200" cy="146304"/>
          </a:xfrm>
          <a:prstGeom prst="rect">
            <a:avLst/>
          </a:prstGeom>
          <a:noFill/>
          <a:ln/>
        </p:spPr>
        <p:txBody>
          <a:bodyPr wrap="square" lIns="0" tIns="0" rIns="0" bIns="0" rtlCol="0" anchor="ctr"/>
          <a:lstStyle/>
          <a:p>
            <a:pPr marL="0" indent="0" algn="ctr">
              <a:buNone/>
            </a:pPr>
            <a:r>
              <a:rPr lang="en-US" sz="1400" b="1" dirty="0">
                <a:solidFill>
                  <a:srgbClr val="FFFFFF"/>
                </a:solidFill>
              </a:rPr>
              <a:t>4</a:t>
            </a:r>
            <a:endParaRPr lang="en-US" sz="1400" dirty="0"/>
          </a:p>
        </p:txBody>
      </p:sp>
      <p:sp>
        <p:nvSpPr>
          <p:cNvPr id="19" name="Text 17"/>
          <p:cNvSpPr/>
          <p:nvPr/>
        </p:nvSpPr>
        <p:spPr>
          <a:xfrm>
            <a:off x="1463040" y="4626864"/>
            <a:ext cx="3840480" cy="201168"/>
          </a:xfrm>
          <a:prstGeom prst="rect">
            <a:avLst/>
          </a:prstGeom>
          <a:noFill/>
          <a:ln/>
        </p:spPr>
        <p:txBody>
          <a:bodyPr wrap="square" lIns="0" tIns="0" rIns="0" bIns="0" rtlCol="0" anchor="ctr"/>
          <a:lstStyle/>
          <a:p>
            <a:pPr marL="0" indent="0">
              <a:buNone/>
            </a:pPr>
            <a:r>
              <a:rPr lang="en-US" sz="1800" b="1" dirty="0">
                <a:solidFill>
                  <a:srgbClr val="0D2B45"/>
                </a:solidFill>
              </a:rPr>
              <a:t>Decide what to strengthen first</a:t>
            </a:r>
            <a:endParaRPr lang="en-US" sz="1800" dirty="0"/>
          </a:p>
        </p:txBody>
      </p:sp>
      <p:sp>
        <p:nvSpPr>
          <p:cNvPr id="20" name="Text 18"/>
          <p:cNvSpPr/>
          <p:nvPr/>
        </p:nvSpPr>
        <p:spPr>
          <a:xfrm>
            <a:off x="1463040" y="4901184"/>
            <a:ext cx="5852160" cy="310896"/>
          </a:xfrm>
          <a:prstGeom prst="rect">
            <a:avLst/>
          </a:prstGeom>
          <a:noFill/>
          <a:ln/>
        </p:spPr>
        <p:txBody>
          <a:bodyPr wrap="square" lIns="0" tIns="0" rIns="0" bIns="0" rtlCol="0" anchor="ctr"/>
          <a:lstStyle/>
          <a:p>
            <a:pPr marL="0" indent="0">
              <a:buNone/>
            </a:pPr>
            <a:r>
              <a:rPr lang="en-US" sz="1570" dirty="0">
                <a:solidFill>
                  <a:srgbClr val="12212F"/>
                </a:solidFill>
              </a:rPr>
              <a:t>Use the pattern to focus on the few operating conditions most likely to improve execution.</a:t>
            </a:r>
            <a:endParaRPr lang="en-US" sz="1570" dirty="0"/>
          </a:p>
        </p:txBody>
      </p:sp>
      <p:sp>
        <p:nvSpPr>
          <p:cNvPr id="21" name="Shape 19"/>
          <p:cNvSpPr/>
          <p:nvPr/>
        </p:nvSpPr>
        <p:spPr>
          <a:xfrm>
            <a:off x="8092440" y="1828800"/>
            <a:ext cx="3246120" cy="2148840"/>
          </a:xfrm>
          <a:prstGeom prst="roundRect">
            <a:avLst>
              <a:gd name="adj" fmla="val 3404"/>
            </a:avLst>
          </a:prstGeom>
          <a:solidFill>
            <a:srgbClr val="FFFFFF"/>
          </a:solidFill>
          <a:ln w="12700">
            <a:solidFill>
              <a:srgbClr val="D7E2EA"/>
            </a:solidFill>
            <a:prstDash val="solid"/>
          </a:ln>
          <a:effectLst>
            <a:outerShdw blurRad="15240" dist="5080" dir="2700000" algn="bl" rotWithShape="0">
              <a:srgbClr val="000000">
                <a:alpha val="12000"/>
              </a:srgbClr>
            </a:outerShdw>
          </a:effectLst>
        </p:spPr>
        <p:txBody>
          <a:bodyPr/>
          <a:lstStyle/>
          <a:p>
            <a:endParaRPr lang="en-US"/>
          </a:p>
        </p:txBody>
      </p:sp>
      <p:sp>
        <p:nvSpPr>
          <p:cNvPr id="22" name="Text 20"/>
          <p:cNvSpPr/>
          <p:nvPr/>
        </p:nvSpPr>
        <p:spPr>
          <a:xfrm>
            <a:off x="8275320" y="1956816"/>
            <a:ext cx="2834640" cy="384048"/>
          </a:xfrm>
          <a:prstGeom prst="rect">
            <a:avLst/>
          </a:prstGeom>
          <a:noFill/>
          <a:ln/>
        </p:spPr>
        <p:txBody>
          <a:bodyPr wrap="square" lIns="0" tIns="0" rIns="0" bIns="0" rtlCol="0" anchor="ctr"/>
          <a:lstStyle/>
          <a:p>
            <a:pPr marL="0" indent="0">
              <a:buNone/>
            </a:pPr>
            <a:r>
              <a:rPr lang="en-US" sz="1680" b="1" dirty="0">
                <a:solidFill>
                  <a:srgbClr val="0D2B45"/>
                </a:solidFill>
              </a:rPr>
              <a:t>Leadership conversation starter</a:t>
            </a:r>
            <a:endParaRPr lang="en-US" sz="1680" dirty="0"/>
          </a:p>
        </p:txBody>
      </p:sp>
      <p:sp>
        <p:nvSpPr>
          <p:cNvPr id="23" name="Text 21"/>
          <p:cNvSpPr/>
          <p:nvPr/>
        </p:nvSpPr>
        <p:spPr>
          <a:xfrm>
            <a:off x="8275320" y="2651760"/>
            <a:ext cx="2788920" cy="1078992"/>
          </a:xfrm>
          <a:prstGeom prst="rect">
            <a:avLst/>
          </a:prstGeom>
          <a:noFill/>
          <a:ln/>
        </p:spPr>
        <p:txBody>
          <a:bodyPr wrap="square" lIns="0" tIns="0" rIns="0" bIns="0" rtlCol="0" anchor="ctr"/>
          <a:lstStyle/>
          <a:p>
            <a:pPr marL="0" indent="0">
              <a:buNone/>
            </a:pPr>
            <a:r>
              <a:rPr lang="en-US" sz="1560" dirty="0">
                <a:solidFill>
                  <a:srgbClr val="12212F"/>
                </a:solidFill>
              </a:rPr>
              <a:t>The report helps leaders move from a vague sense that something feels off to a more disciplined discussion about which conditions are weak and what to address first.</a:t>
            </a:r>
            <a:endParaRPr lang="en-US" sz="1560" dirty="0"/>
          </a:p>
        </p:txBody>
      </p:sp>
      <p:sp>
        <p:nvSpPr>
          <p:cNvPr id="24" name="Shape 22"/>
          <p:cNvSpPr/>
          <p:nvPr/>
        </p:nvSpPr>
        <p:spPr>
          <a:xfrm>
            <a:off x="8092440" y="4297680"/>
            <a:ext cx="3246120" cy="1371600"/>
          </a:xfrm>
          <a:prstGeom prst="roundRect">
            <a:avLst>
              <a:gd name="adj" fmla="val 5333"/>
            </a:avLst>
          </a:prstGeom>
          <a:solidFill>
            <a:srgbClr val="EDF7F8"/>
          </a:solidFill>
          <a:ln w="12700">
            <a:solidFill>
              <a:srgbClr val="C5E6EA"/>
            </a:solidFill>
            <a:prstDash val="solid"/>
          </a:ln>
          <a:effectLst>
            <a:outerShdw blurRad="15240" dist="5080" dir="2700000" algn="bl" rotWithShape="0">
              <a:srgbClr val="000000">
                <a:alpha val="12000"/>
              </a:srgbClr>
            </a:outerShdw>
          </a:effectLst>
        </p:spPr>
        <p:txBody>
          <a:bodyPr/>
          <a:lstStyle/>
          <a:p>
            <a:endParaRPr lang="en-US"/>
          </a:p>
        </p:txBody>
      </p:sp>
      <p:sp>
        <p:nvSpPr>
          <p:cNvPr id="25" name="Text 23"/>
          <p:cNvSpPr/>
          <p:nvPr/>
        </p:nvSpPr>
        <p:spPr>
          <a:xfrm>
            <a:off x="8275320" y="4429692"/>
            <a:ext cx="2377440" cy="228600"/>
          </a:xfrm>
          <a:prstGeom prst="rect">
            <a:avLst/>
          </a:prstGeom>
          <a:noFill/>
          <a:ln/>
        </p:spPr>
        <p:txBody>
          <a:bodyPr wrap="square" lIns="0" tIns="0" rIns="0" bIns="0" rtlCol="0" anchor="ctr"/>
          <a:lstStyle/>
          <a:p>
            <a:pPr marL="0" indent="0">
              <a:buNone/>
            </a:pPr>
            <a:r>
              <a:rPr lang="en-US" sz="1800" b="1" dirty="0">
                <a:solidFill>
                  <a:srgbClr val="0D2B45"/>
                </a:solidFill>
              </a:rPr>
              <a:t>Bottom line</a:t>
            </a:r>
            <a:endParaRPr lang="en-US" sz="1800" dirty="0"/>
          </a:p>
        </p:txBody>
      </p:sp>
      <p:sp>
        <p:nvSpPr>
          <p:cNvPr id="26" name="Text 24"/>
          <p:cNvSpPr/>
          <p:nvPr/>
        </p:nvSpPr>
        <p:spPr>
          <a:xfrm>
            <a:off x="8275320" y="4773168"/>
            <a:ext cx="2788920" cy="566928"/>
          </a:xfrm>
          <a:prstGeom prst="rect">
            <a:avLst/>
          </a:prstGeom>
          <a:noFill/>
          <a:ln/>
        </p:spPr>
        <p:txBody>
          <a:bodyPr wrap="square" lIns="0" tIns="0" rIns="0" bIns="0" rtlCol="0" anchor="ctr"/>
          <a:lstStyle/>
          <a:p>
            <a:pPr marL="0" indent="0">
              <a:buNone/>
            </a:pPr>
            <a:r>
              <a:rPr lang="en-US" sz="1600" dirty="0">
                <a:solidFill>
                  <a:srgbClr val="12212F"/>
                </a:solidFill>
              </a:rPr>
              <a:t>The report is not the end of the conversation. It is the start of a better one.</a:t>
            </a:r>
            <a:endParaRPr lang="en-US" sz="1600" dirty="0"/>
          </a:p>
        </p:txBody>
      </p:sp>
      <p:sp>
        <p:nvSpPr>
          <p:cNvPr id="27" name="Slide Number Placeholder 0"/>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15</a:t>
            </a:fld>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E8A2A-2B60-77C5-C505-75374EB73B67}"/>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9C3D21B4-C390-00DC-A390-5E52C1049F9E}"/>
              </a:ext>
            </a:extLst>
          </p:cNvPr>
          <p:cNvSpPr/>
          <p:nvPr/>
        </p:nvSpPr>
        <p:spPr>
          <a:xfrm>
            <a:off x="8989" y="146304"/>
            <a:ext cx="4114800" cy="6281928"/>
          </a:xfrm>
          <a:prstGeom prst="rect">
            <a:avLst/>
          </a:prstGeom>
          <a:solidFill>
            <a:srgbClr val="0D2B45"/>
          </a:solidFill>
          <a:ln w="12700">
            <a:solidFill>
              <a:srgbClr val="0D2B45"/>
            </a:solidFill>
            <a:prstDash val="solid"/>
          </a:ln>
        </p:spPr>
        <p:txBody>
          <a:bodyPr/>
          <a:lstStyle/>
          <a:p>
            <a:endParaRPr lang="en-US"/>
          </a:p>
        </p:txBody>
      </p:sp>
      <p:sp>
        <p:nvSpPr>
          <p:cNvPr id="3" name="Text 1">
            <a:extLst>
              <a:ext uri="{FF2B5EF4-FFF2-40B4-BE49-F238E27FC236}">
                <a16:creationId xmlns:a16="http://schemas.microsoft.com/office/drawing/2014/main" id="{6E5EDFDE-160A-3198-CB8A-D0984D6C1BCE}"/>
              </a:ext>
            </a:extLst>
          </p:cNvPr>
          <p:cNvSpPr/>
          <p:nvPr/>
        </p:nvSpPr>
        <p:spPr>
          <a:xfrm>
            <a:off x="548640" y="685800"/>
            <a:ext cx="1828800" cy="256032"/>
          </a:xfrm>
          <a:prstGeom prst="rect">
            <a:avLst/>
          </a:prstGeom>
          <a:noFill/>
          <a:ln/>
        </p:spPr>
        <p:txBody>
          <a:bodyPr wrap="square" lIns="0" tIns="0" rIns="0" bIns="0" rtlCol="0" anchor="ctr"/>
          <a:lstStyle/>
          <a:p>
            <a:pPr marL="0" indent="0">
              <a:buNone/>
            </a:pPr>
            <a:r>
              <a:rPr lang="en-US" sz="1600" b="1" dirty="0">
                <a:solidFill>
                  <a:srgbClr val="9FD6D3"/>
                </a:solidFill>
              </a:rPr>
              <a:t>USER GUIDE</a:t>
            </a:r>
            <a:endParaRPr lang="en-US" sz="1600" dirty="0"/>
          </a:p>
        </p:txBody>
      </p:sp>
      <p:sp>
        <p:nvSpPr>
          <p:cNvPr id="4" name="Text 2">
            <a:extLst>
              <a:ext uri="{FF2B5EF4-FFF2-40B4-BE49-F238E27FC236}">
                <a16:creationId xmlns:a16="http://schemas.microsoft.com/office/drawing/2014/main" id="{1A5778C7-60CD-30C3-A755-369CC07A6AB1}"/>
              </a:ext>
            </a:extLst>
          </p:cNvPr>
          <p:cNvSpPr/>
          <p:nvPr/>
        </p:nvSpPr>
        <p:spPr>
          <a:xfrm>
            <a:off x="548640" y="1078992"/>
            <a:ext cx="2971800" cy="918372"/>
          </a:xfrm>
          <a:prstGeom prst="rect">
            <a:avLst/>
          </a:prstGeom>
          <a:noFill/>
          <a:ln/>
        </p:spPr>
        <p:txBody>
          <a:bodyPr wrap="square" lIns="0" tIns="0" rIns="0" bIns="0" rtlCol="0" anchor="ctr"/>
          <a:lstStyle/>
          <a:p>
            <a:r>
              <a:rPr lang="en-US" sz="2400" b="1" dirty="0">
                <a:solidFill>
                  <a:schemeClr val="bg1"/>
                </a:solidFill>
              </a:rPr>
              <a:t>Why the Snapshot is useful</a:t>
            </a:r>
            <a:endParaRPr lang="en-US" sz="2150" b="1" dirty="0">
              <a:solidFill>
                <a:schemeClr val="bg1"/>
              </a:solidFill>
            </a:endParaRPr>
          </a:p>
        </p:txBody>
      </p:sp>
      <p:sp>
        <p:nvSpPr>
          <p:cNvPr id="5" name="Text 3">
            <a:extLst>
              <a:ext uri="{FF2B5EF4-FFF2-40B4-BE49-F238E27FC236}">
                <a16:creationId xmlns:a16="http://schemas.microsoft.com/office/drawing/2014/main" id="{DA4E2AAA-82E0-BC7B-59AE-18543A65A491}"/>
              </a:ext>
            </a:extLst>
          </p:cNvPr>
          <p:cNvSpPr/>
          <p:nvPr/>
        </p:nvSpPr>
        <p:spPr>
          <a:xfrm>
            <a:off x="566944" y="2178258"/>
            <a:ext cx="3200229" cy="1097280"/>
          </a:xfrm>
          <a:prstGeom prst="rect">
            <a:avLst/>
          </a:prstGeom>
          <a:noFill/>
          <a:ln/>
        </p:spPr>
        <p:txBody>
          <a:bodyPr wrap="square" lIns="0" tIns="0" rIns="0" bIns="0" rtlCol="0" anchor="ctr"/>
          <a:lstStyle/>
          <a:p>
            <a:r>
              <a:rPr lang="en-US" sz="1600" dirty="0">
                <a:solidFill>
                  <a:schemeClr val="bg1"/>
                </a:solidFill>
              </a:rPr>
              <a:t>The Snapshot is simple to complete, but the report is structured to help leaders see where readiness is strong, where risk is building, and what deserves attention next.</a:t>
            </a:r>
          </a:p>
        </p:txBody>
      </p:sp>
      <p:sp>
        <p:nvSpPr>
          <p:cNvPr id="9" name="Text 7">
            <a:extLst>
              <a:ext uri="{FF2B5EF4-FFF2-40B4-BE49-F238E27FC236}">
                <a16:creationId xmlns:a16="http://schemas.microsoft.com/office/drawing/2014/main" id="{91BD41C9-CEF0-3B4E-7773-83FA240D4579}"/>
              </a:ext>
            </a:extLst>
          </p:cNvPr>
          <p:cNvSpPr/>
          <p:nvPr/>
        </p:nvSpPr>
        <p:spPr>
          <a:xfrm>
            <a:off x="1874598" y="4151376"/>
            <a:ext cx="1417320" cy="256032"/>
          </a:xfrm>
          <a:prstGeom prst="rect">
            <a:avLst/>
          </a:prstGeom>
          <a:noFill/>
          <a:ln/>
        </p:spPr>
        <p:txBody>
          <a:bodyPr wrap="square" lIns="0" tIns="0" rIns="0" bIns="0" rtlCol="0" anchor="ctr"/>
          <a:lstStyle/>
          <a:p>
            <a:pPr marL="0" indent="0" algn="ctr">
              <a:buNone/>
            </a:pPr>
            <a:endParaRPr lang="en-US" sz="1300" dirty="0"/>
          </a:p>
        </p:txBody>
      </p:sp>
      <p:sp>
        <p:nvSpPr>
          <p:cNvPr id="10" name="Text 8">
            <a:extLst>
              <a:ext uri="{FF2B5EF4-FFF2-40B4-BE49-F238E27FC236}">
                <a16:creationId xmlns:a16="http://schemas.microsoft.com/office/drawing/2014/main" id="{BB884454-DFEB-5E4B-D17F-A6FF2F0F4075}"/>
              </a:ext>
            </a:extLst>
          </p:cNvPr>
          <p:cNvSpPr/>
          <p:nvPr/>
        </p:nvSpPr>
        <p:spPr>
          <a:xfrm>
            <a:off x="566944" y="5061204"/>
            <a:ext cx="2926080" cy="438912"/>
          </a:xfrm>
          <a:prstGeom prst="rect">
            <a:avLst/>
          </a:prstGeom>
          <a:noFill/>
          <a:ln/>
        </p:spPr>
        <p:txBody>
          <a:bodyPr wrap="square" lIns="0" tIns="0" rIns="0" bIns="0" rtlCol="0" anchor="ctr"/>
          <a:lstStyle/>
          <a:p>
            <a:pPr marL="0" indent="0">
              <a:buNone/>
            </a:pPr>
            <a:r>
              <a:rPr lang="en-US" sz="1600" b="1" dirty="0">
                <a:solidFill>
                  <a:srgbClr val="FFFFFF"/>
                </a:solidFill>
              </a:rPr>
              <a:t>Take the free assessment. </a:t>
            </a:r>
          </a:p>
          <a:p>
            <a:pPr marL="0" indent="0">
              <a:buNone/>
            </a:pPr>
            <a:r>
              <a:rPr lang="en-US" sz="1600" b="1" dirty="0">
                <a:solidFill>
                  <a:srgbClr val="FFFFFF"/>
                </a:solidFill>
              </a:rPr>
              <a:t>Get the report.</a:t>
            </a:r>
          </a:p>
          <a:p>
            <a:pPr marL="0" indent="0">
              <a:buNone/>
            </a:pPr>
            <a:r>
              <a:rPr lang="en-US" sz="1600" b="1" dirty="0">
                <a:solidFill>
                  <a:srgbClr val="FFFFFF"/>
                </a:solidFill>
              </a:rPr>
              <a:t>Visit DigitalOIT.com</a:t>
            </a:r>
            <a:endParaRPr lang="en-US" sz="1600" dirty="0"/>
          </a:p>
        </p:txBody>
      </p:sp>
      <p:sp>
        <p:nvSpPr>
          <p:cNvPr id="12" name="Text 10">
            <a:extLst>
              <a:ext uri="{FF2B5EF4-FFF2-40B4-BE49-F238E27FC236}">
                <a16:creationId xmlns:a16="http://schemas.microsoft.com/office/drawing/2014/main" id="{634A438D-5E3F-3F42-53E9-5D3BD4AAC12B}"/>
              </a:ext>
            </a:extLst>
          </p:cNvPr>
          <p:cNvSpPr/>
          <p:nvPr/>
        </p:nvSpPr>
        <p:spPr>
          <a:xfrm>
            <a:off x="4571999" y="868680"/>
            <a:ext cx="3496214" cy="310896"/>
          </a:xfrm>
          <a:prstGeom prst="rect">
            <a:avLst/>
          </a:prstGeom>
          <a:noFill/>
          <a:ln/>
        </p:spPr>
        <p:txBody>
          <a:bodyPr wrap="square" lIns="0" tIns="0" rIns="0" bIns="0" rtlCol="0" anchor="ctr"/>
          <a:lstStyle/>
          <a:p>
            <a:pPr marL="0" indent="0">
              <a:buNone/>
            </a:pPr>
            <a:r>
              <a:rPr lang="en-US" sz="2200" b="1" dirty="0">
                <a:solidFill>
                  <a:srgbClr val="0D2B45"/>
                </a:solidFill>
              </a:rPr>
              <a:t>What makes the tool useful</a:t>
            </a:r>
            <a:endParaRPr lang="en-US" sz="2200" dirty="0"/>
          </a:p>
        </p:txBody>
      </p:sp>
      <p:sp>
        <p:nvSpPr>
          <p:cNvPr id="14" name="Text 12">
            <a:extLst>
              <a:ext uri="{FF2B5EF4-FFF2-40B4-BE49-F238E27FC236}">
                <a16:creationId xmlns:a16="http://schemas.microsoft.com/office/drawing/2014/main" id="{6FAFDAB0-B2E3-3AED-B085-269845436D4D}"/>
              </a:ext>
            </a:extLst>
          </p:cNvPr>
          <p:cNvSpPr/>
          <p:nvPr/>
        </p:nvSpPr>
        <p:spPr>
          <a:xfrm>
            <a:off x="4590288" y="147218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sp>
        <p:nvSpPr>
          <p:cNvPr id="15" name="Text 13">
            <a:extLst>
              <a:ext uri="{FF2B5EF4-FFF2-40B4-BE49-F238E27FC236}">
                <a16:creationId xmlns:a16="http://schemas.microsoft.com/office/drawing/2014/main" id="{CB4F690F-880D-520C-23CD-B89B8C1C45FF}"/>
              </a:ext>
            </a:extLst>
          </p:cNvPr>
          <p:cNvSpPr/>
          <p:nvPr/>
        </p:nvSpPr>
        <p:spPr>
          <a:xfrm>
            <a:off x="5074920" y="1714500"/>
            <a:ext cx="4888064" cy="310896"/>
          </a:xfrm>
          <a:prstGeom prst="rect">
            <a:avLst/>
          </a:prstGeom>
          <a:noFill/>
          <a:ln/>
        </p:spPr>
        <p:txBody>
          <a:bodyPr wrap="square" lIns="0" tIns="0" rIns="0" bIns="0" rtlCol="0" anchor="ctr"/>
          <a:lstStyle/>
          <a:p>
            <a:r>
              <a:rPr lang="en-US" b="1" dirty="0"/>
              <a:t>Simple input</a:t>
            </a:r>
          </a:p>
          <a:p>
            <a:r>
              <a:rPr lang="en-US" dirty="0"/>
              <a:t>Completes 3 dropdowns and 16 sliders.</a:t>
            </a:r>
            <a:endParaRPr lang="en-US" sz="1800" dirty="0"/>
          </a:p>
        </p:txBody>
      </p:sp>
      <p:sp>
        <p:nvSpPr>
          <p:cNvPr id="18" name="Text 16">
            <a:extLst>
              <a:ext uri="{FF2B5EF4-FFF2-40B4-BE49-F238E27FC236}">
                <a16:creationId xmlns:a16="http://schemas.microsoft.com/office/drawing/2014/main" id="{D34ECD89-AA5C-477D-CB72-C4376950829C}"/>
              </a:ext>
            </a:extLst>
          </p:cNvPr>
          <p:cNvSpPr/>
          <p:nvPr/>
        </p:nvSpPr>
        <p:spPr>
          <a:xfrm>
            <a:off x="5074920" y="2567773"/>
            <a:ext cx="6550136" cy="749808"/>
          </a:xfrm>
          <a:prstGeom prst="rect">
            <a:avLst/>
          </a:prstGeom>
          <a:noFill/>
          <a:ln/>
        </p:spPr>
        <p:txBody>
          <a:bodyPr wrap="square" lIns="0" tIns="0" rIns="0" bIns="0" rtlCol="0" anchor="ctr"/>
          <a:lstStyle/>
          <a:p>
            <a:r>
              <a:rPr lang="en-US" b="1" dirty="0"/>
              <a:t>Structured report</a:t>
            </a:r>
          </a:p>
          <a:p>
            <a:r>
              <a:rPr lang="en-US" dirty="0"/>
              <a:t>The report highlights the overall readiness signal, weaker areas, and patterns that may affect execution.</a:t>
            </a:r>
            <a:endParaRPr lang="en-US" sz="1800" dirty="0"/>
          </a:p>
        </p:txBody>
      </p:sp>
      <p:sp>
        <p:nvSpPr>
          <p:cNvPr id="21" name="Text 19">
            <a:extLst>
              <a:ext uri="{FF2B5EF4-FFF2-40B4-BE49-F238E27FC236}">
                <a16:creationId xmlns:a16="http://schemas.microsoft.com/office/drawing/2014/main" id="{3EAEF098-AE91-6ED5-BE3C-827915EDBC6B}"/>
              </a:ext>
            </a:extLst>
          </p:cNvPr>
          <p:cNvSpPr/>
          <p:nvPr/>
        </p:nvSpPr>
        <p:spPr>
          <a:xfrm>
            <a:off x="5074920" y="4244609"/>
            <a:ext cx="6217920" cy="310896"/>
          </a:xfrm>
          <a:prstGeom prst="rect">
            <a:avLst/>
          </a:prstGeom>
          <a:noFill/>
          <a:ln/>
        </p:spPr>
        <p:txBody>
          <a:bodyPr wrap="square" lIns="0" tIns="0" rIns="0" bIns="0" rtlCol="0" anchor="ctr"/>
          <a:lstStyle/>
          <a:p>
            <a:r>
              <a:rPr lang="en-US" b="1" dirty="0"/>
              <a:t>Designed for action</a:t>
            </a:r>
          </a:p>
          <a:p>
            <a:r>
              <a:rPr lang="en-US" dirty="0"/>
              <a:t>It helps leadership teams focus discussion, identify gaps, and decide what needs attention next.</a:t>
            </a:r>
          </a:p>
          <a:p>
            <a:endParaRPr lang="en-US" sz="1800" dirty="0"/>
          </a:p>
          <a:p>
            <a:endParaRPr lang="en-US" sz="1800" dirty="0"/>
          </a:p>
        </p:txBody>
      </p:sp>
      <p:sp>
        <p:nvSpPr>
          <p:cNvPr id="36" name="Text 34">
            <a:extLst>
              <a:ext uri="{FF2B5EF4-FFF2-40B4-BE49-F238E27FC236}">
                <a16:creationId xmlns:a16="http://schemas.microsoft.com/office/drawing/2014/main" id="{D5370605-DFC2-5BC5-1603-29B2B5DDBEAD}"/>
              </a:ext>
            </a:extLst>
          </p:cNvPr>
          <p:cNvSpPr/>
          <p:nvPr/>
        </p:nvSpPr>
        <p:spPr>
          <a:xfrm>
            <a:off x="5074920" y="5061204"/>
            <a:ext cx="4572000" cy="320040"/>
          </a:xfrm>
          <a:prstGeom prst="rect">
            <a:avLst/>
          </a:prstGeom>
          <a:noFill/>
          <a:ln/>
        </p:spPr>
        <p:txBody>
          <a:bodyPr wrap="square" lIns="0" tIns="0" rIns="0" bIns="0" rtlCol="0" anchor="ctr"/>
          <a:lstStyle/>
          <a:p>
            <a:pPr marL="0" indent="0">
              <a:buNone/>
            </a:pPr>
            <a:r>
              <a:rPr lang="en-US" sz="2000" b="1" dirty="0">
                <a:solidFill>
                  <a:srgbClr val="0D2B45"/>
                </a:solidFill>
              </a:rPr>
              <a:t>DigitalOIT LDEO™ Snapshot</a:t>
            </a:r>
            <a:endParaRPr lang="en-US" sz="2000" dirty="0"/>
          </a:p>
        </p:txBody>
      </p:sp>
      <p:sp>
        <p:nvSpPr>
          <p:cNvPr id="37" name="Text 35">
            <a:extLst>
              <a:ext uri="{FF2B5EF4-FFF2-40B4-BE49-F238E27FC236}">
                <a16:creationId xmlns:a16="http://schemas.microsoft.com/office/drawing/2014/main" id="{2345227F-7A6D-D54B-D7FA-DEA69C7FB8FC}"/>
              </a:ext>
            </a:extLst>
          </p:cNvPr>
          <p:cNvSpPr/>
          <p:nvPr/>
        </p:nvSpPr>
        <p:spPr>
          <a:xfrm>
            <a:off x="5074920" y="5482533"/>
            <a:ext cx="6217920" cy="274320"/>
          </a:xfrm>
          <a:prstGeom prst="rect">
            <a:avLst/>
          </a:prstGeom>
          <a:noFill/>
          <a:ln/>
        </p:spPr>
        <p:txBody>
          <a:bodyPr wrap="square" lIns="0" tIns="0" rIns="0" bIns="0" rtlCol="0" anchor="ctr"/>
          <a:lstStyle/>
          <a:p>
            <a:r>
              <a:rPr lang="en-US" sz="1600" b="1" dirty="0"/>
              <a:t>Simple to complete. Structured to strengthen execution decisions.</a:t>
            </a:r>
          </a:p>
        </p:txBody>
      </p:sp>
      <p:sp>
        <p:nvSpPr>
          <p:cNvPr id="38" name="Slide Number Placeholder 0">
            <a:extLst>
              <a:ext uri="{FF2B5EF4-FFF2-40B4-BE49-F238E27FC236}">
                <a16:creationId xmlns:a16="http://schemas.microsoft.com/office/drawing/2014/main" id="{169FC0F9-99E8-3942-3D79-6B6E7DD2D943}"/>
              </a:ext>
            </a:extLst>
          </p:cNvPr>
          <p:cNvSpPr>
            <a:spLocks noGrp="1"/>
          </p:cNvSpPr>
          <p:nvPr>
            <p:ph type="sldNum" sz="quarter" idx="4294967295"/>
          </p:nvPr>
        </p:nvSpPr>
        <p:spPr>
          <a:xfrm>
            <a:off x="11658600" y="6428232"/>
            <a:ext cx="274320" cy="201168"/>
          </a:xfrm>
          <a:prstGeom prst="rect">
            <a:avLst/>
          </a:prstGeom>
          <a:extLst>
            <a:ext uri="{C572A759-6A51-4108-AA02-DFA0A04FC94B}">
              <ma14:wrappingTextBoxFlag xmlns="" xmlns:ma14="http://schemas.microsoft.com/office/mac/drawingml/2011/main" val="0"/>
            </a:ext>
          </a:extLst>
        </p:spPr>
        <p:txBody>
          <a:bodyPr wrap="none"/>
          <a:lstStyle>
            <a:lvl1pPr>
              <a:defRPr sz="1000">
                <a:solidFill>
                  <a:srgbClr val="7A8894"/>
                </a:solidFill>
                <a:latin typeface="Aptos"/>
                <a:ea typeface="Aptos"/>
                <a:cs typeface="Aptos"/>
              </a:defRPr>
            </a:lvl1pPr>
          </a:lstStyle>
          <a:p>
            <a:pPr algn="r"/>
            <a:fld id="{F7021451-1387-4CA6-816F-3879F97B5CBC}" type="slidenum">
              <a:rPr lang="en-US" b="0"/>
              <a:t>16</a:t>
            </a:fld>
            <a:endParaRPr lang="en-US" dirty="0"/>
          </a:p>
        </p:txBody>
      </p:sp>
      <p:grpSp>
        <p:nvGrpSpPr>
          <p:cNvPr id="39" name="Group 38">
            <a:extLst>
              <a:ext uri="{FF2B5EF4-FFF2-40B4-BE49-F238E27FC236}">
                <a16:creationId xmlns:a16="http://schemas.microsoft.com/office/drawing/2014/main" id="{0F373BE5-C871-58A6-9FCC-F291BAFA627E}"/>
              </a:ext>
            </a:extLst>
          </p:cNvPr>
          <p:cNvGrpSpPr/>
          <p:nvPr/>
        </p:nvGrpSpPr>
        <p:grpSpPr>
          <a:xfrm>
            <a:off x="1371600" y="3493008"/>
            <a:ext cx="1188720" cy="347472"/>
            <a:chOff x="685800" y="2880360"/>
            <a:chExt cx="1188720" cy="347472"/>
          </a:xfrm>
        </p:grpSpPr>
        <p:sp>
          <p:nvSpPr>
            <p:cNvPr id="40" name="Shape 4">
              <a:extLst>
                <a:ext uri="{FF2B5EF4-FFF2-40B4-BE49-F238E27FC236}">
                  <a16:creationId xmlns:a16="http://schemas.microsoft.com/office/drawing/2014/main" id="{0CD1C884-4ED3-D6B2-3402-CA9F2731B1C4}"/>
                </a:ext>
              </a:extLst>
            </p:cNvPr>
            <p:cNvSpPr/>
            <p:nvPr/>
          </p:nvSpPr>
          <p:spPr>
            <a:xfrm>
              <a:off x="685800" y="2880360"/>
              <a:ext cx="11887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41" name="Text 5">
              <a:extLst>
                <a:ext uri="{FF2B5EF4-FFF2-40B4-BE49-F238E27FC236}">
                  <a16:creationId xmlns:a16="http://schemas.microsoft.com/office/drawing/2014/main" id="{51671C51-F8DA-862A-CD06-ACFE66DFCD67}"/>
                </a:ext>
              </a:extLst>
            </p:cNvPr>
            <p:cNvSpPr/>
            <p:nvPr/>
          </p:nvSpPr>
          <p:spPr>
            <a:xfrm>
              <a:off x="685800" y="2907792"/>
              <a:ext cx="1188720" cy="256032"/>
            </a:xfrm>
            <a:prstGeom prst="rect">
              <a:avLst/>
            </a:prstGeom>
            <a:noFill/>
            <a:ln/>
          </p:spPr>
          <p:txBody>
            <a:bodyPr wrap="square" lIns="0" tIns="0" rIns="0" bIns="0" rtlCol="0" anchor="ctr"/>
            <a:lstStyle/>
            <a:p>
              <a:pPr marL="0" indent="0" algn="ctr">
                <a:buNone/>
              </a:pPr>
              <a:r>
                <a:rPr lang="en-US" sz="1300" b="1" dirty="0">
                  <a:solidFill>
                    <a:srgbClr val="FFFFFF"/>
                  </a:solidFill>
                </a:rPr>
                <a:t>Free</a:t>
              </a:r>
              <a:endParaRPr lang="en-US" sz="1300" dirty="0"/>
            </a:p>
          </p:txBody>
        </p:sp>
      </p:grpSp>
      <p:grpSp>
        <p:nvGrpSpPr>
          <p:cNvPr id="45" name="Group 44">
            <a:extLst>
              <a:ext uri="{FF2B5EF4-FFF2-40B4-BE49-F238E27FC236}">
                <a16:creationId xmlns:a16="http://schemas.microsoft.com/office/drawing/2014/main" id="{55169B8B-2647-D36B-26F2-CCBF2F64AA86}"/>
              </a:ext>
            </a:extLst>
          </p:cNvPr>
          <p:cNvGrpSpPr/>
          <p:nvPr/>
        </p:nvGrpSpPr>
        <p:grpSpPr>
          <a:xfrm>
            <a:off x="1325958" y="4351652"/>
            <a:ext cx="1417320" cy="347472"/>
            <a:chOff x="3337560" y="2880360"/>
            <a:chExt cx="1417320" cy="347472"/>
          </a:xfrm>
        </p:grpSpPr>
        <p:sp>
          <p:nvSpPr>
            <p:cNvPr id="46" name="Shape 8">
              <a:extLst>
                <a:ext uri="{FF2B5EF4-FFF2-40B4-BE49-F238E27FC236}">
                  <a16:creationId xmlns:a16="http://schemas.microsoft.com/office/drawing/2014/main" id="{C1078579-B0E4-0CA6-9978-FFF42FB8EF53}"/>
                </a:ext>
              </a:extLst>
            </p:cNvPr>
            <p:cNvSpPr/>
            <p:nvPr/>
          </p:nvSpPr>
          <p:spPr>
            <a:xfrm>
              <a:off x="3337560" y="2880360"/>
              <a:ext cx="14173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47" name="Text 9">
              <a:extLst>
                <a:ext uri="{FF2B5EF4-FFF2-40B4-BE49-F238E27FC236}">
                  <a16:creationId xmlns:a16="http://schemas.microsoft.com/office/drawing/2014/main" id="{C9A3427A-93E2-D3A8-6D53-8F841C695774}"/>
                </a:ext>
              </a:extLst>
            </p:cNvPr>
            <p:cNvSpPr/>
            <p:nvPr/>
          </p:nvSpPr>
          <p:spPr>
            <a:xfrm>
              <a:off x="3337560" y="2907792"/>
              <a:ext cx="1417320" cy="256032"/>
            </a:xfrm>
            <a:prstGeom prst="rect">
              <a:avLst/>
            </a:prstGeom>
            <a:noFill/>
            <a:ln/>
          </p:spPr>
          <p:txBody>
            <a:bodyPr wrap="square" lIns="0" tIns="0" rIns="0" bIns="0" rtlCol="0" anchor="ctr"/>
            <a:lstStyle/>
            <a:p>
              <a:pPr marL="0" indent="0" algn="ctr">
                <a:buNone/>
              </a:pPr>
              <a:r>
                <a:rPr lang="en-US" sz="1300" b="1" dirty="0">
                  <a:solidFill>
                    <a:srgbClr val="FFFFFF"/>
                  </a:solidFill>
                </a:rPr>
                <a:t>Anonymous</a:t>
              </a:r>
              <a:endParaRPr lang="en-US" sz="1300" dirty="0"/>
            </a:p>
          </p:txBody>
        </p:sp>
      </p:grpSp>
      <p:grpSp>
        <p:nvGrpSpPr>
          <p:cNvPr id="51" name="Group 50">
            <a:extLst>
              <a:ext uri="{FF2B5EF4-FFF2-40B4-BE49-F238E27FC236}">
                <a16:creationId xmlns:a16="http://schemas.microsoft.com/office/drawing/2014/main" id="{E6237834-9FC5-A8DF-818E-B6692F765498}"/>
              </a:ext>
            </a:extLst>
          </p:cNvPr>
          <p:cNvGrpSpPr/>
          <p:nvPr/>
        </p:nvGrpSpPr>
        <p:grpSpPr>
          <a:xfrm>
            <a:off x="1385874" y="3920790"/>
            <a:ext cx="1188720" cy="347472"/>
            <a:chOff x="685800" y="2880360"/>
            <a:chExt cx="1188720" cy="347472"/>
          </a:xfrm>
        </p:grpSpPr>
        <p:sp>
          <p:nvSpPr>
            <p:cNvPr id="52" name="Shape 4">
              <a:extLst>
                <a:ext uri="{FF2B5EF4-FFF2-40B4-BE49-F238E27FC236}">
                  <a16:creationId xmlns:a16="http://schemas.microsoft.com/office/drawing/2014/main" id="{17267BAF-EBE9-536C-FF35-E75D273B0749}"/>
                </a:ext>
              </a:extLst>
            </p:cNvPr>
            <p:cNvSpPr/>
            <p:nvPr/>
          </p:nvSpPr>
          <p:spPr>
            <a:xfrm>
              <a:off x="685800" y="2880360"/>
              <a:ext cx="1188720" cy="347472"/>
            </a:xfrm>
            <a:prstGeom prst="roundRect">
              <a:avLst>
                <a:gd name="adj" fmla="val 47368"/>
              </a:avLst>
            </a:prstGeom>
            <a:solidFill>
              <a:srgbClr val="1A4768"/>
            </a:solidFill>
            <a:ln w="12700">
              <a:solidFill>
                <a:srgbClr val="1A4768"/>
              </a:solidFill>
              <a:prstDash val="solid"/>
            </a:ln>
          </p:spPr>
          <p:txBody>
            <a:bodyPr/>
            <a:lstStyle/>
            <a:p>
              <a:endParaRPr lang="en-US"/>
            </a:p>
          </p:txBody>
        </p:sp>
        <p:sp>
          <p:nvSpPr>
            <p:cNvPr id="53" name="Text 5">
              <a:extLst>
                <a:ext uri="{FF2B5EF4-FFF2-40B4-BE49-F238E27FC236}">
                  <a16:creationId xmlns:a16="http://schemas.microsoft.com/office/drawing/2014/main" id="{61BD7E30-E8D7-565A-DEDB-52E00ED8DE92}"/>
                </a:ext>
              </a:extLst>
            </p:cNvPr>
            <p:cNvSpPr/>
            <p:nvPr/>
          </p:nvSpPr>
          <p:spPr>
            <a:xfrm>
              <a:off x="685800" y="2907792"/>
              <a:ext cx="1188720" cy="256032"/>
            </a:xfrm>
            <a:prstGeom prst="rect">
              <a:avLst/>
            </a:prstGeom>
            <a:noFill/>
            <a:ln/>
          </p:spPr>
          <p:txBody>
            <a:bodyPr wrap="square" lIns="0" tIns="0" rIns="0" bIns="0" rtlCol="0" anchor="ctr"/>
            <a:lstStyle/>
            <a:p>
              <a:pPr marL="0" indent="0" algn="ctr">
                <a:buNone/>
              </a:pPr>
              <a:r>
                <a:rPr lang="en-US" sz="1300" b="1" dirty="0">
                  <a:solidFill>
                    <a:srgbClr val="FFFFFF"/>
                  </a:solidFill>
                </a:rPr>
                <a:t>Fast</a:t>
              </a:r>
              <a:endParaRPr lang="en-US" sz="1300" dirty="0"/>
            </a:p>
          </p:txBody>
        </p:sp>
      </p:grpSp>
      <p:grpSp>
        <p:nvGrpSpPr>
          <p:cNvPr id="11" name="Group 10">
            <a:extLst>
              <a:ext uri="{FF2B5EF4-FFF2-40B4-BE49-F238E27FC236}">
                <a16:creationId xmlns:a16="http://schemas.microsoft.com/office/drawing/2014/main" id="{90BD6C53-087A-D34C-B9DC-32C490E34764}"/>
              </a:ext>
            </a:extLst>
          </p:cNvPr>
          <p:cNvGrpSpPr/>
          <p:nvPr/>
        </p:nvGrpSpPr>
        <p:grpSpPr>
          <a:xfrm>
            <a:off x="4398263" y="2459338"/>
            <a:ext cx="347472" cy="347472"/>
            <a:chOff x="4590288" y="2148840"/>
            <a:chExt cx="347472" cy="347472"/>
          </a:xfrm>
        </p:grpSpPr>
        <p:sp>
          <p:nvSpPr>
            <p:cNvPr id="22" name="Shape 14">
              <a:extLst>
                <a:ext uri="{FF2B5EF4-FFF2-40B4-BE49-F238E27FC236}">
                  <a16:creationId xmlns:a16="http://schemas.microsoft.com/office/drawing/2014/main" id="{C1370FD1-81F2-A698-3EEE-64B1CCD6E555}"/>
                </a:ext>
              </a:extLst>
            </p:cNvPr>
            <p:cNvSpPr/>
            <p:nvPr/>
          </p:nvSpPr>
          <p:spPr>
            <a:xfrm>
              <a:off x="4590288" y="2148840"/>
              <a:ext cx="347472" cy="347472"/>
            </a:xfrm>
            <a:prstGeom prst="roundRect">
              <a:avLst>
                <a:gd name="adj" fmla="val 50000"/>
              </a:avLst>
            </a:prstGeom>
            <a:solidFill>
              <a:srgbClr val="2E8B78"/>
            </a:solidFill>
            <a:ln w="12700">
              <a:solidFill>
                <a:srgbClr val="2E8B78"/>
              </a:solidFill>
              <a:prstDash val="solid"/>
            </a:ln>
          </p:spPr>
          <p:txBody>
            <a:bodyPr/>
            <a:lstStyle/>
            <a:p>
              <a:endParaRPr lang="en-US"/>
            </a:p>
          </p:txBody>
        </p:sp>
        <p:sp>
          <p:nvSpPr>
            <p:cNvPr id="23" name="Text 15">
              <a:extLst>
                <a:ext uri="{FF2B5EF4-FFF2-40B4-BE49-F238E27FC236}">
                  <a16:creationId xmlns:a16="http://schemas.microsoft.com/office/drawing/2014/main" id="{C6FAEF65-E6E7-427B-CBE4-0AFEC185A5D5}"/>
                </a:ext>
              </a:extLst>
            </p:cNvPr>
            <p:cNvSpPr/>
            <p:nvPr/>
          </p:nvSpPr>
          <p:spPr>
            <a:xfrm>
              <a:off x="4590288" y="220370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grpSp>
      <p:grpSp>
        <p:nvGrpSpPr>
          <p:cNvPr id="24" name="Group 23">
            <a:extLst>
              <a:ext uri="{FF2B5EF4-FFF2-40B4-BE49-F238E27FC236}">
                <a16:creationId xmlns:a16="http://schemas.microsoft.com/office/drawing/2014/main" id="{5969A4B7-CF4D-B652-8B2C-C0C6CDBDA8C6}"/>
              </a:ext>
            </a:extLst>
          </p:cNvPr>
          <p:cNvGrpSpPr/>
          <p:nvPr/>
        </p:nvGrpSpPr>
        <p:grpSpPr>
          <a:xfrm>
            <a:off x="4398263" y="3663170"/>
            <a:ext cx="347472" cy="347472"/>
            <a:chOff x="4590288" y="2880360"/>
            <a:chExt cx="347472" cy="347472"/>
          </a:xfrm>
        </p:grpSpPr>
        <p:sp>
          <p:nvSpPr>
            <p:cNvPr id="25" name="Shape 17">
              <a:extLst>
                <a:ext uri="{FF2B5EF4-FFF2-40B4-BE49-F238E27FC236}">
                  <a16:creationId xmlns:a16="http://schemas.microsoft.com/office/drawing/2014/main" id="{9D8804FD-85A8-0B41-8AE9-A08A14BB1F52}"/>
                </a:ext>
              </a:extLst>
            </p:cNvPr>
            <p:cNvSpPr/>
            <p:nvPr/>
          </p:nvSpPr>
          <p:spPr>
            <a:xfrm>
              <a:off x="4590288" y="2880360"/>
              <a:ext cx="347472" cy="347472"/>
            </a:xfrm>
            <a:prstGeom prst="roundRect">
              <a:avLst>
                <a:gd name="adj" fmla="val 50000"/>
              </a:avLst>
            </a:prstGeom>
            <a:solidFill>
              <a:srgbClr val="C08A13"/>
            </a:solidFill>
            <a:ln w="12700">
              <a:solidFill>
                <a:srgbClr val="C08A13"/>
              </a:solidFill>
              <a:prstDash val="solid"/>
            </a:ln>
          </p:spPr>
          <p:txBody>
            <a:bodyPr/>
            <a:lstStyle/>
            <a:p>
              <a:endParaRPr lang="en-US"/>
            </a:p>
          </p:txBody>
        </p:sp>
        <p:sp>
          <p:nvSpPr>
            <p:cNvPr id="26" name="Text 18">
              <a:extLst>
                <a:ext uri="{FF2B5EF4-FFF2-40B4-BE49-F238E27FC236}">
                  <a16:creationId xmlns:a16="http://schemas.microsoft.com/office/drawing/2014/main" id="{332AC0DD-984F-7B46-102B-78C569A6F921}"/>
                </a:ext>
              </a:extLst>
            </p:cNvPr>
            <p:cNvSpPr/>
            <p:nvPr/>
          </p:nvSpPr>
          <p:spPr>
            <a:xfrm>
              <a:off x="4590288" y="293522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grpSp>
      <p:grpSp>
        <p:nvGrpSpPr>
          <p:cNvPr id="27" name="Group 26">
            <a:extLst>
              <a:ext uri="{FF2B5EF4-FFF2-40B4-BE49-F238E27FC236}">
                <a16:creationId xmlns:a16="http://schemas.microsoft.com/office/drawing/2014/main" id="{A211C1C8-49B1-12BE-726E-1BB498DA96BD}"/>
              </a:ext>
            </a:extLst>
          </p:cNvPr>
          <p:cNvGrpSpPr/>
          <p:nvPr/>
        </p:nvGrpSpPr>
        <p:grpSpPr>
          <a:xfrm>
            <a:off x="4398263" y="1572768"/>
            <a:ext cx="347472" cy="347472"/>
            <a:chOff x="4590288" y="1417320"/>
            <a:chExt cx="347472" cy="347472"/>
          </a:xfrm>
        </p:grpSpPr>
        <p:sp>
          <p:nvSpPr>
            <p:cNvPr id="28" name="Shape 11">
              <a:extLst>
                <a:ext uri="{FF2B5EF4-FFF2-40B4-BE49-F238E27FC236}">
                  <a16:creationId xmlns:a16="http://schemas.microsoft.com/office/drawing/2014/main" id="{8012B5B6-D09C-0C17-5380-18430A4AC0C6}"/>
                </a:ext>
              </a:extLst>
            </p:cNvPr>
            <p:cNvSpPr/>
            <p:nvPr/>
          </p:nvSpPr>
          <p:spPr>
            <a:xfrm>
              <a:off x="4590288" y="1417320"/>
              <a:ext cx="347472" cy="347472"/>
            </a:xfrm>
            <a:prstGeom prst="roundRect">
              <a:avLst>
                <a:gd name="adj" fmla="val 50000"/>
              </a:avLst>
            </a:prstGeom>
            <a:solidFill>
              <a:srgbClr val="4A86C5"/>
            </a:solidFill>
            <a:ln w="12700">
              <a:solidFill>
                <a:srgbClr val="4A86C5"/>
              </a:solidFill>
              <a:prstDash val="solid"/>
            </a:ln>
          </p:spPr>
          <p:txBody>
            <a:bodyPr/>
            <a:lstStyle/>
            <a:p>
              <a:endParaRPr lang="en-US"/>
            </a:p>
          </p:txBody>
        </p:sp>
        <p:sp>
          <p:nvSpPr>
            <p:cNvPr id="29" name="Text 12">
              <a:extLst>
                <a:ext uri="{FF2B5EF4-FFF2-40B4-BE49-F238E27FC236}">
                  <a16:creationId xmlns:a16="http://schemas.microsoft.com/office/drawing/2014/main" id="{C5736325-A12C-F870-8CE3-3F7EDB0F962D}"/>
                </a:ext>
              </a:extLst>
            </p:cNvPr>
            <p:cNvSpPr/>
            <p:nvPr/>
          </p:nvSpPr>
          <p:spPr>
            <a:xfrm>
              <a:off x="4590288" y="1472184"/>
              <a:ext cx="347472" cy="201168"/>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grpSp>
    </p:spTree>
    <p:extLst>
      <p:ext uri="{BB962C8B-B14F-4D97-AF65-F5344CB8AC3E}">
        <p14:creationId xmlns:p14="http://schemas.microsoft.com/office/powerpoint/2010/main" val="4113245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CF9B25-BEC4-2DDD-6B8E-F5A0235BD86F}"/>
              </a:ext>
            </a:extLst>
          </p:cNvPr>
          <p:cNvSpPr txBox="1"/>
          <p:nvPr/>
        </p:nvSpPr>
        <p:spPr>
          <a:xfrm>
            <a:off x="620202" y="552889"/>
            <a:ext cx="8528821" cy="4247317"/>
          </a:xfrm>
          <a:prstGeom prst="rect">
            <a:avLst/>
          </a:prstGeom>
          <a:noFill/>
        </p:spPr>
        <p:txBody>
          <a:bodyPr wrap="square">
            <a:spAutoFit/>
          </a:bodyPr>
          <a:lstStyle/>
          <a:p>
            <a:pPr>
              <a:buNone/>
            </a:pPr>
            <a:r>
              <a:rPr lang="en-US" b="1" dirty="0"/>
              <a:t>© 2025 DigitalOIT LLC. All rights reserved.</a:t>
            </a:r>
          </a:p>
          <a:p>
            <a:pPr>
              <a:buNone/>
            </a:pPr>
            <a:r>
              <a:rPr lang="en-US" b="1" dirty="0"/>
              <a:t>DigitalOIT LDEO™ and this readiness snapshot are proprietary materials of DigitalOIT LLC, adapted from concepts in </a:t>
            </a:r>
            <a:r>
              <a:rPr lang="en-US" b="1" i="1" dirty="0"/>
              <a:t>Execution Is the Real Challenge: Strategy Is Just the Start — A Practical Guide for IT Leaders, CIOs, and Transformation Teams</a:t>
            </a:r>
            <a:r>
              <a:rPr lang="en-US" b="1" dirty="0"/>
              <a:t>.</a:t>
            </a:r>
          </a:p>
          <a:p>
            <a:pPr>
              <a:buNone/>
            </a:pPr>
            <a:endParaRPr lang="en-US" b="1" dirty="0"/>
          </a:p>
          <a:p>
            <a:pPr>
              <a:buNone/>
            </a:pPr>
            <a:r>
              <a:rPr lang="en-US" b="1" dirty="0"/>
              <a:t>This document is intended as a directional leadership and planning resource to support internal discussion, alignment, and execution discipline. It may be used internally within your organization for planning, leadership review, and team alignment. It may not be reproduced, redistributed outside your organization, resold, or adapted into another assessment, tool, or derivative work without prior written permission from DigitalOIT LLC.</a:t>
            </a:r>
          </a:p>
          <a:p>
            <a:pPr>
              <a:buNone/>
            </a:pPr>
            <a:endParaRPr lang="en-US" b="1" dirty="0"/>
          </a:p>
          <a:p>
            <a:pPr>
              <a:buNone/>
            </a:pPr>
            <a:r>
              <a:rPr lang="en-US" b="1" dirty="0"/>
              <a:t>This snapshot provides strategic guidance and directional insight. It is intended to inform judgment, not replace it. </a:t>
            </a:r>
          </a:p>
        </p:txBody>
      </p:sp>
    </p:spTree>
    <p:extLst>
      <p:ext uri="{BB962C8B-B14F-4D97-AF65-F5344CB8AC3E}">
        <p14:creationId xmlns:p14="http://schemas.microsoft.com/office/powerpoint/2010/main" val="2087281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2030</TotalTime>
  <Words>2111</Words>
  <Application>Microsoft Office PowerPoint</Application>
  <PresentationFormat>Widescreen</PresentationFormat>
  <Paragraphs>295</Paragraphs>
  <Slides>17</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Aptos Display</vt:lpstr>
      <vt:lpstr>Arial</vt:lpstr>
      <vt:lpstr>Office Theme</vt:lpstr>
      <vt:lpstr>DigitalOIT LDEO™  Snapshot Quick Start Guide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Mike Allison</dc:creator>
  <cp:lastModifiedBy>Mike Allison</cp:lastModifiedBy>
  <cp:revision>1</cp:revision>
  <dcterms:created xsi:type="dcterms:W3CDTF">2026-03-30T04:04:10Z</dcterms:created>
  <dcterms:modified xsi:type="dcterms:W3CDTF">2026-04-06T01:54:16Z</dcterms:modified>
</cp:coreProperties>
</file>